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Lora" charset="1" panose="00000500000000000000"/>
      <p:regular r:id="rId23"/>
    </p:embeddedFont>
    <p:embeddedFont>
      <p:font typeface="Source Han Sans JP" charset="1" panose="020B0400000000000000"/>
      <p:regular r:id="rId24"/>
    </p:embeddedFont>
    <p:embeddedFont>
      <p:font typeface="Consolas" charset="1" panose="020B06090202040302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grpSp>
        <p:nvGrpSpPr>
          <p:cNvPr name="Group 6" id="6"/>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2">
                <a:alphaModFix amt="80000"/>
              </a:blip>
              <a:stretch>
                <a:fillRect l="0" t="0" r="0" b="0"/>
              </a:stretch>
            </a:blipFill>
          </p:spPr>
        </p:sp>
      </p:grpSp>
      <p:sp>
        <p:nvSpPr>
          <p:cNvPr name="TextBox 8" id="8"/>
          <p:cNvSpPr txBox="true"/>
          <p:nvPr/>
        </p:nvSpPr>
        <p:spPr>
          <a:xfrm rot="0">
            <a:off x="7905155" y="3530054"/>
            <a:ext cx="9335691" cy="1395272"/>
          </a:xfrm>
          <a:prstGeom prst="rect">
            <a:avLst/>
          </a:prstGeom>
        </p:spPr>
        <p:txBody>
          <a:bodyPr anchor="t" rtlCol="false" tIns="0" lIns="0" bIns="0" rIns="0">
            <a:spAutoFit/>
          </a:bodyPr>
          <a:lstStyle/>
          <a:p>
            <a:pPr algn="l">
              <a:lnSpc>
                <a:spcPts val="5558"/>
              </a:lnSpc>
            </a:pPr>
            <a:r>
              <a:rPr lang="en-US" sz="4412">
                <a:solidFill>
                  <a:srgbClr val="38512F"/>
                </a:solidFill>
                <a:latin typeface="Lora"/>
                <a:ea typeface="Lora"/>
                <a:cs typeface="Lora"/>
                <a:sym typeface="Lora"/>
              </a:rPr>
              <a:t>Library Management System (SQL Project) by Ashok T</a:t>
            </a:r>
          </a:p>
        </p:txBody>
      </p:sp>
      <p:sp>
        <p:nvSpPr>
          <p:cNvPr name="TextBox 9" id="9"/>
          <p:cNvSpPr txBox="true"/>
          <p:nvPr/>
        </p:nvSpPr>
        <p:spPr>
          <a:xfrm rot="0">
            <a:off x="7905155" y="5395764"/>
            <a:ext cx="9625611" cy="1663600"/>
          </a:xfrm>
          <a:prstGeom prst="rect">
            <a:avLst/>
          </a:prstGeom>
        </p:spPr>
        <p:txBody>
          <a:bodyPr anchor="t" rtlCol="false" tIns="0" lIns="0" bIns="0" rIns="0">
            <a:spAutoFit/>
          </a:bodyPr>
          <a:lstStyle/>
          <a:p>
            <a:pPr algn="l">
              <a:lnSpc>
                <a:spcPts val="3350"/>
              </a:lnSpc>
            </a:pPr>
            <a:r>
              <a:rPr lang="en-US" sz="2062">
                <a:solidFill>
                  <a:srgbClr val="3A3630"/>
                </a:solidFill>
                <a:latin typeface="Source Han Sans JP"/>
                <a:ea typeface="Source Han Sans JP"/>
                <a:cs typeface="Source Han Sans JP"/>
                <a:sym typeface="Source Han Sans JP"/>
              </a:rPr>
              <a:t>This project presents a normalized relational database design for a multi-branch library system, implemented with SQL and illustrated with sample analytical queries. The deck guides you from objectives through data modeling and practical queries.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7155" y="799505"/>
            <a:ext cx="8896201" cy="682972"/>
          </a:xfrm>
          <a:prstGeom prst="rect">
            <a:avLst/>
          </a:prstGeom>
        </p:spPr>
        <p:txBody>
          <a:bodyPr anchor="t" rtlCol="false" tIns="0" lIns="0" bIns="0" rIns="0">
            <a:spAutoFit/>
          </a:bodyPr>
          <a:lstStyle/>
          <a:p>
            <a:pPr algn="l">
              <a:lnSpc>
                <a:spcPts val="5125"/>
              </a:lnSpc>
            </a:pPr>
            <a:r>
              <a:rPr lang="en-US" sz="4062">
                <a:solidFill>
                  <a:srgbClr val="38512F"/>
                </a:solidFill>
                <a:latin typeface="Lora"/>
                <a:ea typeface="Lora"/>
                <a:cs typeface="Lora"/>
                <a:sym typeface="Lora"/>
              </a:rPr>
              <a:t>Query 4 — Due Books at Sharpstown</a:t>
            </a:r>
          </a:p>
        </p:txBody>
      </p:sp>
      <p:sp>
        <p:nvSpPr>
          <p:cNvPr name="TextBox 7" id="7"/>
          <p:cNvSpPr txBox="true"/>
          <p:nvPr/>
        </p:nvSpPr>
        <p:spPr>
          <a:xfrm rot="0">
            <a:off x="1047155" y="1959323"/>
            <a:ext cx="11842105" cy="1003300"/>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Retrieve all books due on 2018-03-02 at the Sharpstown branch, including borrower contact details for reminders or hold processing. This query joins loans to books, borrowers, and branches to produce actionable circulation tasks for staff.</a:t>
            </a:r>
          </a:p>
        </p:txBody>
      </p:sp>
      <p:grpSp>
        <p:nvGrpSpPr>
          <p:cNvPr name="Group 8" id="8"/>
          <p:cNvGrpSpPr/>
          <p:nvPr/>
        </p:nvGrpSpPr>
        <p:grpSpPr>
          <a:xfrm rot="0">
            <a:off x="1047155" y="2978795"/>
            <a:ext cx="11842105" cy="2164705"/>
            <a:chOff x="0" y="0"/>
            <a:chExt cx="15789473" cy="2886273"/>
          </a:xfrm>
        </p:grpSpPr>
        <p:sp>
          <p:nvSpPr>
            <p:cNvPr name="Freeform 9" id="9"/>
            <p:cNvSpPr/>
            <p:nvPr/>
          </p:nvSpPr>
          <p:spPr>
            <a:xfrm flipH="false" flipV="false" rot="0">
              <a:off x="0" y="0"/>
              <a:ext cx="15789529" cy="2886385"/>
            </a:xfrm>
            <a:custGeom>
              <a:avLst/>
              <a:gdLst/>
              <a:ahLst/>
              <a:cxnLst/>
              <a:rect r="r" b="b" t="t" l="l"/>
              <a:pathLst>
                <a:path h="2886385" w="15789529">
                  <a:moveTo>
                    <a:pt x="0" y="18146"/>
                  </a:moveTo>
                  <a:cubicBezTo>
                    <a:pt x="0" y="8117"/>
                    <a:pt x="19939" y="0"/>
                    <a:pt x="44577" y="0"/>
                  </a:cubicBezTo>
                  <a:lnTo>
                    <a:pt x="15744952" y="0"/>
                  </a:lnTo>
                  <a:cubicBezTo>
                    <a:pt x="15769589" y="0"/>
                    <a:pt x="15789529" y="8117"/>
                    <a:pt x="15789529" y="18146"/>
                  </a:cubicBezTo>
                  <a:lnTo>
                    <a:pt x="15789529" y="2868172"/>
                  </a:lnTo>
                  <a:cubicBezTo>
                    <a:pt x="15789529" y="2878202"/>
                    <a:pt x="15769589" y="2886385"/>
                    <a:pt x="15744952" y="2886385"/>
                  </a:cubicBezTo>
                  <a:lnTo>
                    <a:pt x="44577" y="2886385"/>
                  </a:lnTo>
                  <a:cubicBezTo>
                    <a:pt x="19939" y="2886385"/>
                    <a:pt x="0" y="2878202"/>
                    <a:pt x="0" y="2868172"/>
                  </a:cubicBezTo>
                  <a:close/>
                </a:path>
              </a:pathLst>
            </a:custGeom>
            <a:solidFill>
              <a:srgbClr val="F1E8DA"/>
            </a:solidFill>
          </p:spPr>
        </p:sp>
      </p:grpSp>
      <p:grpSp>
        <p:nvGrpSpPr>
          <p:cNvPr name="Group 10" id="10"/>
          <p:cNvGrpSpPr/>
          <p:nvPr/>
        </p:nvGrpSpPr>
        <p:grpSpPr>
          <a:xfrm rot="0">
            <a:off x="1036141" y="2978795"/>
            <a:ext cx="11864131" cy="2470399"/>
            <a:chOff x="0" y="0"/>
            <a:chExt cx="15818842" cy="3293866"/>
          </a:xfrm>
        </p:grpSpPr>
        <p:sp>
          <p:nvSpPr>
            <p:cNvPr name="Freeform 11" id="11"/>
            <p:cNvSpPr/>
            <p:nvPr/>
          </p:nvSpPr>
          <p:spPr>
            <a:xfrm flipH="false" flipV="false" rot="0">
              <a:off x="0" y="0"/>
              <a:ext cx="15818865" cy="3293977"/>
            </a:xfrm>
            <a:custGeom>
              <a:avLst/>
              <a:gdLst/>
              <a:ahLst/>
              <a:cxnLst/>
              <a:rect r="r" b="b" t="t" l="l"/>
              <a:pathLst>
                <a:path h="3293977" w="15818865">
                  <a:moveTo>
                    <a:pt x="0" y="20709"/>
                  </a:moveTo>
                  <a:cubicBezTo>
                    <a:pt x="0" y="9263"/>
                    <a:pt x="19939" y="0"/>
                    <a:pt x="44577" y="0"/>
                  </a:cubicBezTo>
                  <a:lnTo>
                    <a:pt x="15774288" y="0"/>
                  </a:lnTo>
                  <a:cubicBezTo>
                    <a:pt x="15798927" y="0"/>
                    <a:pt x="15818865" y="9263"/>
                    <a:pt x="15818865" y="20709"/>
                  </a:cubicBezTo>
                  <a:lnTo>
                    <a:pt x="15818865" y="3273208"/>
                  </a:lnTo>
                  <a:cubicBezTo>
                    <a:pt x="15818865" y="3284655"/>
                    <a:pt x="15798927" y="3293977"/>
                    <a:pt x="15774288" y="3293977"/>
                  </a:cubicBezTo>
                  <a:lnTo>
                    <a:pt x="44577" y="3293977"/>
                  </a:lnTo>
                  <a:cubicBezTo>
                    <a:pt x="19939" y="3293977"/>
                    <a:pt x="0" y="3284655"/>
                    <a:pt x="0" y="3273208"/>
                  </a:cubicBezTo>
                  <a:close/>
                </a:path>
              </a:pathLst>
            </a:custGeom>
            <a:solidFill>
              <a:srgbClr val="F1E8DA"/>
            </a:solidFill>
          </p:spPr>
        </p:sp>
      </p:grpSp>
      <p:sp>
        <p:nvSpPr>
          <p:cNvPr name="TextBox 12" id="12"/>
          <p:cNvSpPr txBox="true"/>
          <p:nvPr/>
        </p:nvSpPr>
        <p:spPr>
          <a:xfrm rot="0">
            <a:off x="1278988" y="3140397"/>
            <a:ext cx="11398787" cy="1733865"/>
          </a:xfrm>
          <a:prstGeom prst="rect">
            <a:avLst/>
          </a:prstGeom>
        </p:spPr>
        <p:txBody>
          <a:bodyPr anchor="t" rtlCol="false" tIns="0" lIns="0" bIns="0" rIns="0">
            <a:spAutoFit/>
          </a:bodyPr>
          <a:lstStyle/>
          <a:p>
            <a:pPr algn="l">
              <a:lnSpc>
                <a:spcPts val="2744"/>
              </a:lnSpc>
            </a:pPr>
            <a:r>
              <a:rPr lang="en-US" sz="1746">
                <a:solidFill>
                  <a:srgbClr val="3A3630"/>
                </a:solidFill>
                <a:latin typeface="Consolas"/>
                <a:ea typeface="Consolas"/>
                <a:cs typeface="Consolas"/>
                <a:sym typeface="Consolas"/>
              </a:rPr>
              <a:t>SELECT b.book_Title, br.borrower_BorrowerName, br.borrower_BorrowerAddress,       bl.book_loans_DueDate FROM tbl_book_loans bl JOIN tbl_book b  ON bl.book_loans_BookID = b.book_BookID JOIN tbl_borrower br  ON bl.book_loans_CardNo = br.borrower_CardNo </a:t>
            </a:r>
          </a:p>
          <a:p>
            <a:pPr algn="l">
              <a:lnSpc>
                <a:spcPts val="2744"/>
              </a:lnSpc>
            </a:pPr>
            <a:r>
              <a:rPr lang="en-US" sz="1746">
                <a:solidFill>
                  <a:srgbClr val="3A3630"/>
                </a:solidFill>
                <a:latin typeface="Consolas"/>
                <a:ea typeface="Consolas"/>
                <a:cs typeface="Consolas"/>
                <a:sym typeface="Consolas"/>
              </a:rPr>
              <a:t>JOIN tbl_library_branch lb  ON bl.book_loans_BranchID = lb.library_branch_BranchID</a:t>
            </a:r>
          </a:p>
          <a:p>
            <a:pPr algn="l">
              <a:lnSpc>
                <a:spcPts val="2745"/>
              </a:lnSpc>
            </a:pPr>
            <a:r>
              <a:rPr lang="en-US" sz="1746">
                <a:solidFill>
                  <a:srgbClr val="3A3630"/>
                </a:solidFill>
                <a:latin typeface="Consolas"/>
                <a:ea typeface="Consolas"/>
                <a:cs typeface="Consolas"/>
                <a:sym typeface="Consolas"/>
              </a:rPr>
              <a:t>WHERE lb.library_branch_BranchName = 'Sharpstown'  AND bl.book_loans_DueDate = '2018-03-02';    </a:t>
            </a:r>
          </a:p>
        </p:txBody>
      </p:sp>
      <p:sp>
        <p:nvSpPr>
          <p:cNvPr name="TextBox 13" id="13"/>
          <p:cNvSpPr txBox="true"/>
          <p:nvPr/>
        </p:nvSpPr>
        <p:spPr>
          <a:xfrm rot="0">
            <a:off x="1058167" y="5780037"/>
            <a:ext cx="11842105" cy="769144"/>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Operational tips: Use this output to generate reminder emails/SMS. If multiple items per borrower exist, group results by borrower for consolidated notifications.</a:t>
            </a:r>
          </a:p>
        </p:txBody>
      </p:sp>
      <p:grpSp>
        <p:nvGrpSpPr>
          <p:cNvPr name="Group 14" id="14"/>
          <p:cNvGrpSpPr/>
          <p:nvPr/>
        </p:nvGrpSpPr>
        <p:grpSpPr>
          <a:xfrm rot="0">
            <a:off x="13441710" y="2066628"/>
            <a:ext cx="3237160" cy="3237160"/>
            <a:chOff x="0" y="0"/>
            <a:chExt cx="4316213" cy="4316213"/>
          </a:xfrm>
        </p:grpSpPr>
        <p:sp>
          <p:nvSpPr>
            <p:cNvPr name="Freeform 15" id="15" descr="preencoded.png"/>
            <p:cNvSpPr/>
            <p:nvPr/>
          </p:nvSpPr>
          <p:spPr>
            <a:xfrm flipH="false" flipV="false" rot="0">
              <a:off x="0" y="0"/>
              <a:ext cx="4316222" cy="4316222"/>
            </a:xfrm>
            <a:custGeom>
              <a:avLst/>
              <a:gdLst/>
              <a:ahLst/>
              <a:cxnLst/>
              <a:rect r="r" b="b" t="t" l="l"/>
              <a:pathLst>
                <a:path h="4316222" w="4316222">
                  <a:moveTo>
                    <a:pt x="0" y="0"/>
                  </a:moveTo>
                  <a:lnTo>
                    <a:pt x="4316222" y="0"/>
                  </a:lnTo>
                  <a:lnTo>
                    <a:pt x="4316222" y="4316222"/>
                  </a:lnTo>
                  <a:lnTo>
                    <a:pt x="0" y="4316222"/>
                  </a:lnTo>
                  <a:lnTo>
                    <a:pt x="0" y="0"/>
                  </a:lnTo>
                  <a:close/>
                </a:path>
              </a:pathLst>
            </a:custGeom>
            <a:blipFill>
              <a:blip r:embed="rId2"/>
              <a:stretch>
                <a:fillRect l="0" t="0" r="0" b="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7155" y="691754"/>
            <a:ext cx="8877895" cy="682973"/>
          </a:xfrm>
          <a:prstGeom prst="rect">
            <a:avLst/>
          </a:prstGeom>
        </p:spPr>
        <p:txBody>
          <a:bodyPr anchor="t" rtlCol="false" tIns="0" lIns="0" bIns="0" rIns="0">
            <a:spAutoFit/>
          </a:bodyPr>
          <a:lstStyle/>
          <a:p>
            <a:pPr algn="l">
              <a:lnSpc>
                <a:spcPts val="5125"/>
              </a:lnSpc>
            </a:pPr>
            <a:r>
              <a:rPr lang="en-US" sz="4062">
                <a:solidFill>
                  <a:srgbClr val="38512F"/>
                </a:solidFill>
                <a:latin typeface="Lora"/>
                <a:ea typeface="Lora"/>
                <a:cs typeface="Lora"/>
                <a:sym typeface="Lora"/>
              </a:rPr>
              <a:t>Query 5 — Books Loaned per Branch</a:t>
            </a:r>
          </a:p>
        </p:txBody>
      </p:sp>
      <p:sp>
        <p:nvSpPr>
          <p:cNvPr name="TextBox 7" id="7"/>
          <p:cNvSpPr txBox="true"/>
          <p:nvPr/>
        </p:nvSpPr>
        <p:spPr>
          <a:xfrm rot="0">
            <a:off x="1047155" y="1762571"/>
            <a:ext cx="16193690" cy="413148"/>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Objective: Retrieve the total number of books loaned for each library branch to measure circulation per location. SQL (final):</a:t>
            </a:r>
          </a:p>
        </p:txBody>
      </p:sp>
      <p:grpSp>
        <p:nvGrpSpPr>
          <p:cNvPr name="Group 8" id="8"/>
          <p:cNvGrpSpPr/>
          <p:nvPr/>
        </p:nvGrpSpPr>
        <p:grpSpPr>
          <a:xfrm rot="0">
            <a:off x="1047155" y="2426047"/>
            <a:ext cx="16193690" cy="1659841"/>
            <a:chOff x="0" y="0"/>
            <a:chExt cx="21591587" cy="2213121"/>
          </a:xfrm>
        </p:grpSpPr>
        <p:sp>
          <p:nvSpPr>
            <p:cNvPr name="Freeform 9" id="9"/>
            <p:cNvSpPr/>
            <p:nvPr/>
          </p:nvSpPr>
          <p:spPr>
            <a:xfrm flipH="false" flipV="false" rot="0">
              <a:off x="0" y="0"/>
              <a:ext cx="21591524" cy="2213074"/>
            </a:xfrm>
            <a:custGeom>
              <a:avLst/>
              <a:gdLst/>
              <a:ahLst/>
              <a:cxnLst/>
              <a:rect r="r" b="b" t="t" l="l"/>
              <a:pathLst>
                <a:path h="2213074" w="21591524">
                  <a:moveTo>
                    <a:pt x="0" y="26111"/>
                  </a:moveTo>
                  <a:cubicBezTo>
                    <a:pt x="0" y="11713"/>
                    <a:pt x="19939" y="0"/>
                    <a:pt x="44450" y="0"/>
                  </a:cubicBezTo>
                  <a:lnTo>
                    <a:pt x="21547074" y="0"/>
                  </a:lnTo>
                  <a:cubicBezTo>
                    <a:pt x="21571586" y="0"/>
                    <a:pt x="21591524" y="11713"/>
                    <a:pt x="21591524" y="26111"/>
                  </a:cubicBezTo>
                  <a:lnTo>
                    <a:pt x="21591524" y="2186964"/>
                  </a:lnTo>
                  <a:cubicBezTo>
                    <a:pt x="21591524" y="2201362"/>
                    <a:pt x="21571586" y="2213074"/>
                    <a:pt x="21547074" y="2213074"/>
                  </a:cubicBezTo>
                  <a:lnTo>
                    <a:pt x="44450" y="2213074"/>
                  </a:lnTo>
                  <a:cubicBezTo>
                    <a:pt x="19939" y="2213074"/>
                    <a:pt x="0" y="2201362"/>
                    <a:pt x="0" y="2186964"/>
                  </a:cubicBezTo>
                  <a:close/>
                </a:path>
              </a:pathLst>
            </a:custGeom>
            <a:solidFill>
              <a:srgbClr val="F1E8DA"/>
            </a:solidFill>
          </p:spPr>
        </p:sp>
      </p:grpSp>
      <p:grpSp>
        <p:nvGrpSpPr>
          <p:cNvPr name="Group 10" id="10"/>
          <p:cNvGrpSpPr/>
          <p:nvPr/>
        </p:nvGrpSpPr>
        <p:grpSpPr>
          <a:xfrm rot="0">
            <a:off x="1036141" y="2426047"/>
            <a:ext cx="16215717" cy="1659841"/>
            <a:chOff x="0" y="0"/>
            <a:chExt cx="21620957" cy="2213121"/>
          </a:xfrm>
        </p:grpSpPr>
        <p:sp>
          <p:nvSpPr>
            <p:cNvPr name="Freeform 11" id="11"/>
            <p:cNvSpPr/>
            <p:nvPr/>
          </p:nvSpPr>
          <p:spPr>
            <a:xfrm flipH="false" flipV="false" rot="0">
              <a:off x="0" y="0"/>
              <a:ext cx="21620862" cy="2213074"/>
            </a:xfrm>
            <a:custGeom>
              <a:avLst/>
              <a:gdLst/>
              <a:ahLst/>
              <a:cxnLst/>
              <a:rect r="r" b="b" t="t" l="l"/>
              <a:pathLst>
                <a:path h="2213074" w="21620862">
                  <a:moveTo>
                    <a:pt x="0" y="26111"/>
                  </a:moveTo>
                  <a:cubicBezTo>
                    <a:pt x="0" y="11713"/>
                    <a:pt x="19939" y="0"/>
                    <a:pt x="44450" y="0"/>
                  </a:cubicBezTo>
                  <a:lnTo>
                    <a:pt x="21576412" y="0"/>
                  </a:lnTo>
                  <a:cubicBezTo>
                    <a:pt x="21600923" y="0"/>
                    <a:pt x="21620862" y="11713"/>
                    <a:pt x="21620862" y="26111"/>
                  </a:cubicBezTo>
                  <a:lnTo>
                    <a:pt x="21620862" y="2186964"/>
                  </a:lnTo>
                  <a:cubicBezTo>
                    <a:pt x="21620862" y="2201362"/>
                    <a:pt x="21600923" y="2213074"/>
                    <a:pt x="21576412" y="2213074"/>
                  </a:cubicBezTo>
                  <a:lnTo>
                    <a:pt x="44450" y="2213074"/>
                  </a:lnTo>
                  <a:cubicBezTo>
                    <a:pt x="19939" y="2213074"/>
                    <a:pt x="0" y="2201362"/>
                    <a:pt x="0" y="2186964"/>
                  </a:cubicBezTo>
                  <a:close/>
                </a:path>
              </a:pathLst>
            </a:custGeom>
            <a:solidFill>
              <a:srgbClr val="F1E8DA"/>
            </a:solidFill>
          </p:spPr>
        </p:sp>
      </p:grpSp>
      <p:sp>
        <p:nvSpPr>
          <p:cNvPr name="TextBox 12" id="12"/>
          <p:cNvSpPr txBox="true"/>
          <p:nvPr/>
        </p:nvSpPr>
        <p:spPr>
          <a:xfrm rot="0">
            <a:off x="1258640" y="2488109"/>
            <a:ext cx="15770721" cy="1050973"/>
          </a:xfrm>
          <a:prstGeom prst="rect">
            <a:avLst/>
          </a:prstGeom>
        </p:spPr>
        <p:txBody>
          <a:bodyPr anchor="t" rtlCol="false" tIns="0" lIns="0" bIns="0" rIns="0">
            <a:spAutoFit/>
          </a:bodyPr>
          <a:lstStyle/>
          <a:p>
            <a:pPr algn="l">
              <a:lnSpc>
                <a:spcPts val="2749"/>
              </a:lnSpc>
            </a:pPr>
            <a:r>
              <a:rPr lang="en-US" sz="1749">
                <a:solidFill>
                  <a:srgbClr val="3A3630"/>
                </a:solidFill>
                <a:latin typeface="Consolas"/>
                <a:ea typeface="Consolas"/>
                <a:cs typeface="Consolas"/>
                <a:sym typeface="Consolas"/>
              </a:rPr>
              <a:t>SELECT lb.library_branch_BranchName, COUNT(bl.book_loans_LoansID) AS Total_Books_Loaned</a:t>
            </a:r>
          </a:p>
          <a:p>
            <a:pPr algn="l">
              <a:lnSpc>
                <a:spcPts val="2749"/>
              </a:lnSpc>
            </a:pPr>
            <a:r>
              <a:rPr lang="en-US" sz="1749">
                <a:solidFill>
                  <a:srgbClr val="3A3630"/>
                </a:solidFill>
                <a:latin typeface="Consolas"/>
                <a:ea typeface="Consolas"/>
                <a:cs typeface="Consolas"/>
                <a:sym typeface="Consolas"/>
              </a:rPr>
              <a:t>FROM tbl_library_branch lb LEFT JOIN tbl_book_loans bl  ON lb.library_branch_BranchID = bl.book_loans_BranchID</a:t>
            </a:r>
          </a:p>
          <a:p>
            <a:pPr algn="l">
              <a:lnSpc>
                <a:spcPts val="2750"/>
              </a:lnSpc>
            </a:pPr>
            <a:r>
              <a:rPr lang="en-US" sz="1750">
                <a:solidFill>
                  <a:srgbClr val="3A3630"/>
                </a:solidFill>
                <a:latin typeface="Consolas"/>
                <a:ea typeface="Consolas"/>
                <a:cs typeface="Consolas"/>
                <a:sym typeface="Consolas"/>
              </a:rPr>
              <a:t>GROUP BY lb.library_branch_BranchName;  </a:t>
            </a:r>
          </a:p>
        </p:txBody>
      </p:sp>
      <p:sp>
        <p:nvSpPr>
          <p:cNvPr name="TextBox 13" id="13"/>
          <p:cNvSpPr txBox="true"/>
          <p:nvPr/>
        </p:nvSpPr>
        <p:spPr>
          <a:xfrm rot="0">
            <a:off x="1065610" y="4476414"/>
            <a:ext cx="16193690" cy="769144"/>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Notes: LEFT JOIN preserves branches with zero loans so administrators can easily spot inactive locations. Use an index on book_loans_BranchID for performance on large loan tables.</a:t>
            </a:r>
          </a:p>
        </p:txBody>
      </p:sp>
      <p:grpSp>
        <p:nvGrpSpPr>
          <p:cNvPr name="Group 14" id="14"/>
          <p:cNvGrpSpPr/>
          <p:nvPr/>
        </p:nvGrpSpPr>
        <p:grpSpPr>
          <a:xfrm rot="0">
            <a:off x="1047155" y="5616680"/>
            <a:ext cx="3338215" cy="2063055"/>
            <a:chOff x="0" y="0"/>
            <a:chExt cx="4450953" cy="2750740"/>
          </a:xfrm>
        </p:grpSpPr>
        <p:sp>
          <p:nvSpPr>
            <p:cNvPr name="Freeform 15" id="15" descr="preencoded.png"/>
            <p:cNvSpPr/>
            <p:nvPr/>
          </p:nvSpPr>
          <p:spPr>
            <a:xfrm flipH="false" flipV="false" rot="0">
              <a:off x="0" y="0"/>
              <a:ext cx="4450969" cy="2750693"/>
            </a:xfrm>
            <a:custGeom>
              <a:avLst/>
              <a:gdLst/>
              <a:ahLst/>
              <a:cxnLst/>
              <a:rect r="r" b="b" t="t" l="l"/>
              <a:pathLst>
                <a:path h="2750693" w="4450969">
                  <a:moveTo>
                    <a:pt x="0" y="0"/>
                  </a:moveTo>
                  <a:lnTo>
                    <a:pt x="4450969" y="0"/>
                  </a:lnTo>
                  <a:lnTo>
                    <a:pt x="4450969" y="2750693"/>
                  </a:lnTo>
                  <a:lnTo>
                    <a:pt x="0" y="2750693"/>
                  </a:lnTo>
                  <a:lnTo>
                    <a:pt x="0" y="0"/>
                  </a:lnTo>
                  <a:close/>
                </a:path>
              </a:pathLst>
            </a:custGeom>
            <a:blipFill>
              <a:blip r:embed="rId2"/>
              <a:stretch>
                <a:fillRect l="0" t="-160" r="0" b="-162"/>
              </a:stretch>
            </a:blip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grpSp>
        <p:nvGrpSpPr>
          <p:cNvPr name="Group 6" id="6"/>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2">
                <a:alphaModFix amt="70000"/>
              </a:blip>
              <a:stretch>
                <a:fillRect l="0" t="0" r="0" b="0"/>
              </a:stretch>
            </a:blipFill>
          </p:spPr>
        </p:sp>
      </p:grpSp>
      <p:sp>
        <p:nvSpPr>
          <p:cNvPr name="TextBox 8" id="8"/>
          <p:cNvSpPr txBox="true"/>
          <p:nvPr/>
        </p:nvSpPr>
        <p:spPr>
          <a:xfrm rot="0">
            <a:off x="7905155" y="984349"/>
            <a:ext cx="9173616" cy="519559"/>
          </a:xfrm>
          <a:prstGeom prst="rect">
            <a:avLst/>
          </a:prstGeom>
        </p:spPr>
        <p:txBody>
          <a:bodyPr anchor="t" rtlCol="false" tIns="0" lIns="0" bIns="0" rIns="0">
            <a:spAutoFit/>
          </a:bodyPr>
          <a:lstStyle/>
          <a:p>
            <a:pPr algn="l">
              <a:lnSpc>
                <a:spcPts val="3937"/>
              </a:lnSpc>
            </a:pPr>
            <a:r>
              <a:rPr lang="en-US" sz="3125">
                <a:solidFill>
                  <a:srgbClr val="38512F"/>
                </a:solidFill>
                <a:latin typeface="Lora"/>
                <a:ea typeface="Lora"/>
                <a:cs typeface="Lora"/>
                <a:sym typeface="Lora"/>
              </a:rPr>
              <a:t>Query 6 — Active Borrowers (More Than 5 Books)</a:t>
            </a:r>
          </a:p>
        </p:txBody>
      </p:sp>
      <p:sp>
        <p:nvSpPr>
          <p:cNvPr name="TextBox 9" id="9"/>
          <p:cNvSpPr txBox="true"/>
          <p:nvPr/>
        </p:nvSpPr>
        <p:spPr>
          <a:xfrm rot="0">
            <a:off x="7923609" y="2021246"/>
            <a:ext cx="9335691" cy="591741"/>
          </a:xfrm>
          <a:prstGeom prst="rect">
            <a:avLst/>
          </a:prstGeom>
        </p:spPr>
        <p:txBody>
          <a:bodyPr anchor="t" rtlCol="false" tIns="0" lIns="0" bIns="0" rIns="0">
            <a:spAutoFit/>
          </a:bodyPr>
          <a:lstStyle/>
          <a:p>
            <a:pPr algn="l">
              <a:lnSpc>
                <a:spcPts val="2125"/>
              </a:lnSpc>
            </a:pPr>
            <a:r>
              <a:rPr lang="en-US" sz="1312">
                <a:solidFill>
                  <a:srgbClr val="3A3630"/>
                </a:solidFill>
                <a:latin typeface="Source Han Sans JP"/>
                <a:ea typeface="Source Han Sans JP"/>
                <a:cs typeface="Source Han Sans JP"/>
                <a:sym typeface="Source Han Sans JP"/>
              </a:rPr>
              <a:t>Objective: Identify borrowers who currently have more than five books checked out — useful for targeted communications or policy enforcement. SQL (final):</a:t>
            </a:r>
          </a:p>
        </p:txBody>
      </p:sp>
      <p:grpSp>
        <p:nvGrpSpPr>
          <p:cNvPr name="Group 10" id="10"/>
          <p:cNvGrpSpPr/>
          <p:nvPr/>
        </p:nvGrpSpPr>
        <p:grpSpPr>
          <a:xfrm rot="0">
            <a:off x="7906642" y="3177952"/>
            <a:ext cx="9352658" cy="2703611"/>
            <a:chOff x="0" y="0"/>
            <a:chExt cx="12470210" cy="3604815"/>
          </a:xfrm>
        </p:grpSpPr>
        <p:sp>
          <p:nvSpPr>
            <p:cNvPr name="Freeform 11" id="11"/>
            <p:cNvSpPr/>
            <p:nvPr/>
          </p:nvSpPr>
          <p:spPr>
            <a:xfrm flipH="false" flipV="false" rot="0">
              <a:off x="0" y="0"/>
              <a:ext cx="12470257" cy="3604768"/>
            </a:xfrm>
            <a:custGeom>
              <a:avLst/>
              <a:gdLst/>
              <a:ahLst/>
              <a:cxnLst/>
              <a:rect r="r" b="b" t="t" l="l"/>
              <a:pathLst>
                <a:path h="3604768" w="12470257">
                  <a:moveTo>
                    <a:pt x="0" y="34036"/>
                  </a:moveTo>
                  <a:cubicBezTo>
                    <a:pt x="0" y="15240"/>
                    <a:pt x="15240" y="0"/>
                    <a:pt x="34036" y="0"/>
                  </a:cubicBezTo>
                  <a:lnTo>
                    <a:pt x="12436221" y="0"/>
                  </a:lnTo>
                  <a:cubicBezTo>
                    <a:pt x="12455017" y="0"/>
                    <a:pt x="12470257" y="15240"/>
                    <a:pt x="12470257" y="34036"/>
                  </a:cubicBezTo>
                  <a:lnTo>
                    <a:pt x="12470257" y="3570732"/>
                  </a:lnTo>
                  <a:cubicBezTo>
                    <a:pt x="12470257" y="3589528"/>
                    <a:pt x="12455017" y="3604768"/>
                    <a:pt x="12436221" y="3604768"/>
                  </a:cubicBezTo>
                  <a:lnTo>
                    <a:pt x="34036" y="3604768"/>
                  </a:lnTo>
                  <a:cubicBezTo>
                    <a:pt x="15240" y="3604768"/>
                    <a:pt x="0" y="3589528"/>
                    <a:pt x="0" y="3570732"/>
                  </a:cubicBezTo>
                  <a:close/>
                </a:path>
              </a:pathLst>
            </a:custGeom>
            <a:solidFill>
              <a:srgbClr val="F1E8DA"/>
            </a:solidFill>
          </p:spPr>
        </p:sp>
      </p:grpSp>
      <p:sp>
        <p:nvSpPr>
          <p:cNvPr name="TextBox 12" id="12"/>
          <p:cNvSpPr txBox="true"/>
          <p:nvPr/>
        </p:nvSpPr>
        <p:spPr>
          <a:xfrm rot="0">
            <a:off x="8066782" y="3349259"/>
            <a:ext cx="9012436" cy="2246697"/>
          </a:xfrm>
          <a:prstGeom prst="rect">
            <a:avLst/>
          </a:prstGeom>
        </p:spPr>
        <p:txBody>
          <a:bodyPr anchor="t" rtlCol="false" tIns="0" lIns="0" bIns="0" rIns="0">
            <a:spAutoFit/>
          </a:bodyPr>
          <a:lstStyle/>
          <a:p>
            <a:pPr algn="l">
              <a:lnSpc>
                <a:spcPts val="2934"/>
              </a:lnSpc>
            </a:pPr>
            <a:r>
              <a:rPr lang="en-US" sz="1812">
                <a:solidFill>
                  <a:srgbClr val="3A3630"/>
                </a:solidFill>
                <a:latin typeface="Consolas"/>
                <a:ea typeface="Consolas"/>
                <a:cs typeface="Consolas"/>
                <a:sym typeface="Consolas"/>
              </a:rPr>
              <a:t>SELECT br.borrower_BorrowerName, br.borrower_BorrowerAddress,       COUNT(bl.book_loans_BookID) AS Books_Checked_Out FROM tbl_borrower br</a:t>
            </a:r>
          </a:p>
          <a:p>
            <a:pPr algn="l">
              <a:lnSpc>
                <a:spcPts val="2934"/>
              </a:lnSpc>
            </a:pPr>
            <a:r>
              <a:rPr lang="en-US" sz="1812">
                <a:solidFill>
                  <a:srgbClr val="3A3630"/>
                </a:solidFill>
                <a:latin typeface="Consolas"/>
                <a:ea typeface="Consolas"/>
                <a:cs typeface="Consolas"/>
                <a:sym typeface="Consolas"/>
              </a:rPr>
              <a:t>JOIN tbl_book_loans bl  ON br.borrower_CardNo = bl.book_loans_CardNo</a:t>
            </a:r>
          </a:p>
          <a:p>
            <a:pPr algn="l">
              <a:lnSpc>
                <a:spcPts val="2934"/>
              </a:lnSpc>
            </a:pPr>
            <a:r>
              <a:rPr lang="en-US" sz="1812">
                <a:solidFill>
                  <a:srgbClr val="3A3630"/>
                </a:solidFill>
                <a:latin typeface="Consolas"/>
                <a:ea typeface="Consolas"/>
                <a:cs typeface="Consolas"/>
                <a:sym typeface="Consolas"/>
              </a:rPr>
              <a:t>GROUP BY br.borrower_CardNo, br.borrower_BorrowerName, br.borrower_BorrowerAddress</a:t>
            </a:r>
          </a:p>
          <a:p>
            <a:pPr algn="l">
              <a:lnSpc>
                <a:spcPts val="2934"/>
              </a:lnSpc>
            </a:pPr>
            <a:r>
              <a:rPr lang="en-US" sz="1812">
                <a:solidFill>
                  <a:srgbClr val="3A3630"/>
                </a:solidFill>
                <a:latin typeface="Consolas"/>
                <a:ea typeface="Consolas"/>
                <a:cs typeface="Consolas"/>
                <a:sym typeface="Consolas"/>
              </a:rPr>
              <a:t>HAVING COUNT(bl.book_loans_BookID) &gt; 5;  </a:t>
            </a:r>
          </a:p>
        </p:txBody>
      </p:sp>
      <p:sp>
        <p:nvSpPr>
          <p:cNvPr name="TextBox 13" id="13"/>
          <p:cNvSpPr txBox="true"/>
          <p:nvPr/>
        </p:nvSpPr>
        <p:spPr>
          <a:xfrm rot="0">
            <a:off x="7905155" y="6162676"/>
            <a:ext cx="9335691" cy="591741"/>
          </a:xfrm>
          <a:prstGeom prst="rect">
            <a:avLst/>
          </a:prstGeom>
        </p:spPr>
        <p:txBody>
          <a:bodyPr anchor="t" rtlCol="false" tIns="0" lIns="0" bIns="0" rIns="0">
            <a:spAutoFit/>
          </a:bodyPr>
          <a:lstStyle/>
          <a:p>
            <a:pPr algn="l">
              <a:lnSpc>
                <a:spcPts val="2125"/>
              </a:lnSpc>
            </a:pPr>
            <a:r>
              <a:rPr lang="en-US" sz="1312">
                <a:solidFill>
                  <a:srgbClr val="3A3630"/>
                </a:solidFill>
                <a:latin typeface="Source Han Sans JP"/>
                <a:ea typeface="Source Han Sans JP"/>
                <a:cs typeface="Source Han Sans JP"/>
                <a:sym typeface="Source Han Sans JP"/>
              </a:rPr>
              <a:t>Notes: Grouping by CardNo ensures correct aggregation. Include name and address in GROUP BY or select them via a subquery to satisfy SQL strictness. Consider adding current_due_date filters to capture only active (not returned) loans.</a:t>
            </a:r>
          </a:p>
        </p:txBody>
      </p:sp>
      <p:sp>
        <p:nvSpPr>
          <p:cNvPr name="Freeform 14" id="14" descr="preencoded.png"/>
          <p:cNvSpPr/>
          <p:nvPr/>
        </p:nvSpPr>
        <p:spPr>
          <a:xfrm flipH="false" flipV="false" rot="0">
            <a:off x="12470904" y="6278166"/>
            <a:ext cx="204193" cy="204193"/>
          </a:xfrm>
          <a:custGeom>
            <a:avLst/>
            <a:gdLst/>
            <a:ahLst/>
            <a:cxnLst/>
            <a:rect r="r" b="b" t="t" l="l"/>
            <a:pathLst>
              <a:path h="204193" w="204193">
                <a:moveTo>
                  <a:pt x="0" y="0"/>
                </a:moveTo>
                <a:lnTo>
                  <a:pt x="204192" y="0"/>
                </a:lnTo>
                <a:lnTo>
                  <a:pt x="204192" y="204193"/>
                </a:lnTo>
                <a:lnTo>
                  <a:pt x="0" y="2041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descr="preencoded.png"/>
          <p:cNvSpPr/>
          <p:nvPr/>
        </p:nvSpPr>
        <p:spPr>
          <a:xfrm flipH="false" flipV="false" rot="0">
            <a:off x="12470904" y="7942361"/>
            <a:ext cx="204193" cy="204193"/>
          </a:xfrm>
          <a:custGeom>
            <a:avLst/>
            <a:gdLst/>
            <a:ahLst/>
            <a:cxnLst/>
            <a:rect r="r" b="b" t="t" l="l"/>
            <a:pathLst>
              <a:path h="204193" w="204193">
                <a:moveTo>
                  <a:pt x="0" y="0"/>
                </a:moveTo>
                <a:lnTo>
                  <a:pt x="204192" y="0"/>
                </a:lnTo>
                <a:lnTo>
                  <a:pt x="204192" y="204193"/>
                </a:lnTo>
                <a:lnTo>
                  <a:pt x="0" y="204193"/>
                </a:lnTo>
                <a:lnTo>
                  <a:pt x="0" y="0"/>
                </a:lnTo>
                <a:close/>
              </a:path>
            </a:pathLst>
          </a:custGeom>
          <a:blipFill>
            <a:blip r:embed="rId5">
              <a:extLst>
                <a:ext uri="{96DAC541-7B7A-43D3-8B79-37D633B846F1}">
                  <asvg:svgBlip xmlns:asvg="http://schemas.microsoft.com/office/drawing/2016/SVG/main" r:embed="rId6"/>
                </a:ext>
              </a:extLst>
            </a:blip>
            <a:stretch>
              <a:fillRect l="0" t="-11363" r="0" b="-11363"/>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730448" y="457634"/>
            <a:ext cx="9630723" cy="480060"/>
          </a:xfrm>
          <a:prstGeom prst="rect">
            <a:avLst/>
          </a:prstGeom>
        </p:spPr>
        <p:txBody>
          <a:bodyPr anchor="t" rtlCol="false" tIns="0" lIns="0" bIns="0" rIns="0">
            <a:spAutoFit/>
          </a:bodyPr>
          <a:lstStyle/>
          <a:p>
            <a:pPr algn="l">
              <a:lnSpc>
                <a:spcPts val="3899"/>
              </a:lnSpc>
            </a:pPr>
            <a:r>
              <a:rPr lang="en-US" sz="3150">
                <a:solidFill>
                  <a:srgbClr val="38512F"/>
                </a:solidFill>
                <a:latin typeface="Lora"/>
                <a:ea typeface="Lora"/>
                <a:cs typeface="Lora"/>
                <a:sym typeface="Lora"/>
              </a:rPr>
              <a:t>Query 7 — Stephen King Books at Central Branch</a:t>
            </a:r>
          </a:p>
        </p:txBody>
      </p:sp>
      <p:sp>
        <p:nvSpPr>
          <p:cNvPr name="TextBox 7" id="7"/>
          <p:cNvSpPr txBox="true"/>
          <p:nvPr/>
        </p:nvSpPr>
        <p:spPr>
          <a:xfrm rot="0">
            <a:off x="587573" y="1138445"/>
            <a:ext cx="17227154" cy="669002"/>
          </a:xfrm>
          <a:prstGeom prst="rect">
            <a:avLst/>
          </a:prstGeom>
        </p:spPr>
        <p:txBody>
          <a:bodyPr anchor="t" rtlCol="false" tIns="0" lIns="0" bIns="0" rIns="0">
            <a:spAutoFit/>
          </a:bodyPr>
          <a:lstStyle/>
          <a:p>
            <a:pPr algn="l">
              <a:lnSpc>
                <a:spcPts val="2744"/>
              </a:lnSpc>
            </a:pPr>
            <a:r>
              <a:rPr lang="en-US" sz="1764">
                <a:solidFill>
                  <a:srgbClr val="3A3630"/>
                </a:solidFill>
                <a:latin typeface="Source Han Sans JP"/>
                <a:ea typeface="Source Han Sans JP"/>
                <a:cs typeface="Source Han Sans JP"/>
                <a:sym typeface="Source Han Sans JP"/>
              </a:rPr>
              <a:t>Objective: Get a list of Stephen King titles and the number of copies available at the Central branch to support collection planning and inter-branch transfers. SQL (final):</a:t>
            </a:r>
          </a:p>
        </p:txBody>
      </p:sp>
      <p:grpSp>
        <p:nvGrpSpPr>
          <p:cNvPr name="Group 8" id="8"/>
          <p:cNvGrpSpPr/>
          <p:nvPr/>
        </p:nvGrpSpPr>
        <p:grpSpPr>
          <a:xfrm rot="0">
            <a:off x="587573" y="2070422"/>
            <a:ext cx="17098566" cy="3188048"/>
            <a:chOff x="0" y="0"/>
            <a:chExt cx="22798088" cy="4250730"/>
          </a:xfrm>
        </p:grpSpPr>
        <p:sp>
          <p:nvSpPr>
            <p:cNvPr name="Freeform 9" id="9"/>
            <p:cNvSpPr/>
            <p:nvPr/>
          </p:nvSpPr>
          <p:spPr>
            <a:xfrm flipH="false" flipV="false" rot="0">
              <a:off x="0" y="0"/>
              <a:ext cx="22798024" cy="4250690"/>
            </a:xfrm>
            <a:custGeom>
              <a:avLst/>
              <a:gdLst/>
              <a:ahLst/>
              <a:cxnLst/>
              <a:rect r="r" b="b" t="t" l="l"/>
              <a:pathLst>
                <a:path h="4250690" w="22798024">
                  <a:moveTo>
                    <a:pt x="0" y="28575"/>
                  </a:moveTo>
                  <a:cubicBezTo>
                    <a:pt x="0" y="12827"/>
                    <a:pt x="12827" y="0"/>
                    <a:pt x="28575" y="0"/>
                  </a:cubicBezTo>
                  <a:lnTo>
                    <a:pt x="22769449" y="0"/>
                  </a:lnTo>
                  <a:cubicBezTo>
                    <a:pt x="22785197" y="0"/>
                    <a:pt x="22798024" y="12827"/>
                    <a:pt x="22798024" y="28575"/>
                  </a:cubicBezTo>
                  <a:lnTo>
                    <a:pt x="22798024" y="4222115"/>
                  </a:lnTo>
                  <a:cubicBezTo>
                    <a:pt x="22798024" y="4237863"/>
                    <a:pt x="22785197" y="4250690"/>
                    <a:pt x="22769449" y="4250690"/>
                  </a:cubicBezTo>
                  <a:lnTo>
                    <a:pt x="28575" y="4250690"/>
                  </a:lnTo>
                  <a:cubicBezTo>
                    <a:pt x="12827" y="4250690"/>
                    <a:pt x="0" y="4237863"/>
                    <a:pt x="0" y="4222115"/>
                  </a:cubicBezTo>
                  <a:close/>
                </a:path>
              </a:pathLst>
            </a:custGeom>
            <a:solidFill>
              <a:srgbClr val="F1E8DA"/>
            </a:solidFill>
          </p:spPr>
        </p:sp>
      </p:grpSp>
      <p:sp>
        <p:nvSpPr>
          <p:cNvPr name="TextBox 10" id="10"/>
          <p:cNvSpPr txBox="true"/>
          <p:nvPr/>
        </p:nvSpPr>
        <p:spPr>
          <a:xfrm rot="0">
            <a:off x="730448" y="2383165"/>
            <a:ext cx="16812816" cy="2314447"/>
          </a:xfrm>
          <a:prstGeom prst="rect">
            <a:avLst/>
          </a:prstGeom>
        </p:spPr>
        <p:txBody>
          <a:bodyPr anchor="t" rtlCol="false" tIns="0" lIns="0" bIns="0" rIns="0">
            <a:spAutoFit/>
          </a:bodyPr>
          <a:lstStyle/>
          <a:p>
            <a:pPr algn="l">
              <a:lnSpc>
                <a:spcPts val="3615"/>
              </a:lnSpc>
            </a:pPr>
            <a:r>
              <a:rPr lang="en-US" sz="2324">
                <a:solidFill>
                  <a:srgbClr val="3A3630"/>
                </a:solidFill>
                <a:latin typeface="Consolas"/>
                <a:ea typeface="Consolas"/>
                <a:cs typeface="Consolas"/>
                <a:sym typeface="Consolas"/>
              </a:rPr>
              <a:t>SELECT b.book_Title, lb.library_branch_BranchName, bc.book_copies_No_Of_CopiesFROM tbl_book b</a:t>
            </a:r>
          </a:p>
          <a:p>
            <a:pPr algn="l">
              <a:lnSpc>
                <a:spcPts val="3615"/>
              </a:lnSpc>
            </a:pPr>
            <a:r>
              <a:rPr lang="en-US" sz="2324">
                <a:solidFill>
                  <a:srgbClr val="3A3630"/>
                </a:solidFill>
                <a:latin typeface="Consolas"/>
                <a:ea typeface="Consolas"/>
                <a:cs typeface="Consolas"/>
                <a:sym typeface="Consolas"/>
              </a:rPr>
              <a:t>JOIN tbl_book_authors ba ON b.book_BookID = ba.book_authors_BookID</a:t>
            </a:r>
          </a:p>
          <a:p>
            <a:pPr algn="l">
              <a:lnSpc>
                <a:spcPts val="3615"/>
              </a:lnSpc>
            </a:pPr>
            <a:r>
              <a:rPr lang="en-US" sz="2324">
                <a:solidFill>
                  <a:srgbClr val="3A3630"/>
                </a:solidFill>
                <a:latin typeface="Consolas"/>
                <a:ea typeface="Consolas"/>
                <a:cs typeface="Consolas"/>
                <a:sym typeface="Consolas"/>
              </a:rPr>
              <a:t>JOIN tbl_book_copies bc  ON b.book_BookID = bc.book_copies_BookID</a:t>
            </a:r>
          </a:p>
          <a:p>
            <a:pPr algn="l">
              <a:lnSpc>
                <a:spcPts val="3615"/>
              </a:lnSpc>
            </a:pPr>
            <a:r>
              <a:rPr lang="en-US" sz="2324">
                <a:solidFill>
                  <a:srgbClr val="3A3630"/>
                </a:solidFill>
                <a:latin typeface="Consolas"/>
                <a:ea typeface="Consolas"/>
                <a:cs typeface="Consolas"/>
                <a:sym typeface="Consolas"/>
              </a:rPr>
              <a:t>JOIN tbl_library_branch lb  ON bc.book_copies_BranchID = lb.library_branch_BranchID</a:t>
            </a:r>
          </a:p>
          <a:p>
            <a:pPr algn="l">
              <a:lnSpc>
                <a:spcPts val="3616"/>
              </a:lnSpc>
            </a:pPr>
            <a:r>
              <a:rPr lang="en-US" sz="2324">
                <a:solidFill>
                  <a:srgbClr val="3A3630"/>
                </a:solidFill>
                <a:latin typeface="Consolas"/>
                <a:ea typeface="Consolas"/>
                <a:cs typeface="Consolas"/>
                <a:sym typeface="Consolas"/>
              </a:rPr>
              <a:t>WHERE ba.book_authors_AuthorName = 'Stephen King'  AND lb.library_branch_BranchName = 'Central';  </a:t>
            </a:r>
          </a:p>
        </p:txBody>
      </p:sp>
      <p:sp>
        <p:nvSpPr>
          <p:cNvPr name="TextBox 11" id="11"/>
          <p:cNvSpPr txBox="true"/>
          <p:nvPr/>
        </p:nvSpPr>
        <p:spPr>
          <a:xfrm rot="0">
            <a:off x="601861" y="5544219"/>
            <a:ext cx="17084279" cy="646007"/>
          </a:xfrm>
          <a:prstGeom prst="rect">
            <a:avLst/>
          </a:prstGeom>
        </p:spPr>
        <p:txBody>
          <a:bodyPr anchor="t" rtlCol="false" tIns="0" lIns="0" bIns="0" rIns="0">
            <a:spAutoFit/>
          </a:bodyPr>
          <a:lstStyle/>
          <a:p>
            <a:pPr algn="l">
              <a:lnSpc>
                <a:spcPts val="2683"/>
              </a:lnSpc>
            </a:pPr>
            <a:r>
              <a:rPr lang="en-US" sz="1724">
                <a:solidFill>
                  <a:srgbClr val="3A3630"/>
                </a:solidFill>
                <a:latin typeface="Source Han Sans JP"/>
                <a:ea typeface="Source Han Sans JP"/>
                <a:cs typeface="Source Han Sans JP"/>
                <a:sym typeface="Source Han Sans JP"/>
              </a:rPr>
              <a:t>Notes: This query relies on accurate author-name normalization. Prefer an authors table with author IDs to avoid mismatches from name variations. Use the reserved 20% right-side area for an output image showing a small table or thumbnail list of titles with counts.</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7155" y="2339280"/>
            <a:ext cx="6160442" cy="788938"/>
          </a:xfrm>
          <a:prstGeom prst="rect">
            <a:avLst/>
          </a:prstGeom>
        </p:spPr>
        <p:txBody>
          <a:bodyPr anchor="t" rtlCol="false" tIns="0" lIns="0" bIns="0" rIns="0">
            <a:spAutoFit/>
          </a:bodyPr>
          <a:lstStyle/>
          <a:p>
            <a:pPr algn="l">
              <a:lnSpc>
                <a:spcPts val="6062"/>
              </a:lnSpc>
            </a:pPr>
            <a:r>
              <a:rPr lang="en-US" sz="4812">
                <a:solidFill>
                  <a:srgbClr val="38512F"/>
                </a:solidFill>
                <a:latin typeface="Lora"/>
                <a:ea typeface="Lora"/>
                <a:cs typeface="Lora"/>
                <a:sym typeface="Lora"/>
              </a:rPr>
              <a:t>Analysis &amp; Insights</a:t>
            </a:r>
          </a:p>
        </p:txBody>
      </p:sp>
      <p:sp>
        <p:nvSpPr>
          <p:cNvPr name="TextBox 7" id="7"/>
          <p:cNvSpPr txBox="true"/>
          <p:nvPr/>
        </p:nvSpPr>
        <p:spPr>
          <a:xfrm rot="0">
            <a:off x="1047155" y="3575596"/>
            <a:ext cx="16193690" cy="1751410"/>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Key findings from the queries: - Sharpstown branch shows highest circulation; prioritize supply and staffing adjustments there. - Several titles are available only at specific branches, indicating potential inequity in access — consider redistribution or inter-branch loan policies. - Inactive borrowers and borrowers with high outstanding loans were identified; automate follow-ups to improve turnover. - These insights enable branch-level resource optimization: targeted acquisitions, staffing, and scheduling.</a:t>
            </a:r>
          </a:p>
        </p:txBody>
      </p:sp>
      <p:grpSp>
        <p:nvGrpSpPr>
          <p:cNvPr name="Group 8" id="8"/>
          <p:cNvGrpSpPr/>
          <p:nvPr/>
        </p:nvGrpSpPr>
        <p:grpSpPr>
          <a:xfrm rot="0">
            <a:off x="1047155" y="5621536"/>
            <a:ext cx="589061" cy="589061"/>
            <a:chOff x="0" y="0"/>
            <a:chExt cx="785415" cy="785415"/>
          </a:xfrm>
        </p:grpSpPr>
        <p:sp>
          <p:nvSpPr>
            <p:cNvPr name="Freeform 9" id="9"/>
            <p:cNvSpPr/>
            <p:nvPr/>
          </p:nvSpPr>
          <p:spPr>
            <a:xfrm flipH="false" flipV="false" rot="0">
              <a:off x="0" y="0"/>
              <a:ext cx="785368" cy="785368"/>
            </a:xfrm>
            <a:custGeom>
              <a:avLst/>
              <a:gdLst/>
              <a:ahLst/>
              <a:cxnLst/>
              <a:rect r="r" b="b" t="t" l="l"/>
              <a:pathLst>
                <a:path h="785368" w="785368">
                  <a:moveTo>
                    <a:pt x="0" y="52324"/>
                  </a:moveTo>
                  <a:cubicBezTo>
                    <a:pt x="0" y="23495"/>
                    <a:pt x="23495" y="0"/>
                    <a:pt x="52324" y="0"/>
                  </a:cubicBezTo>
                  <a:lnTo>
                    <a:pt x="733044" y="0"/>
                  </a:lnTo>
                  <a:cubicBezTo>
                    <a:pt x="762000" y="0"/>
                    <a:pt x="785368" y="23495"/>
                    <a:pt x="785368" y="52324"/>
                  </a:cubicBezTo>
                  <a:lnTo>
                    <a:pt x="785368" y="733044"/>
                  </a:lnTo>
                  <a:cubicBezTo>
                    <a:pt x="785368" y="762000"/>
                    <a:pt x="761873" y="785368"/>
                    <a:pt x="733044" y="785368"/>
                  </a:cubicBezTo>
                  <a:lnTo>
                    <a:pt x="52324" y="785368"/>
                  </a:lnTo>
                  <a:cubicBezTo>
                    <a:pt x="23495" y="785368"/>
                    <a:pt x="0" y="762000"/>
                    <a:pt x="0" y="733044"/>
                  </a:cubicBezTo>
                  <a:close/>
                </a:path>
              </a:pathLst>
            </a:custGeom>
            <a:solidFill>
              <a:srgbClr val="F3E7D4"/>
            </a:solidFill>
          </p:spPr>
        </p:sp>
      </p:grpSp>
      <p:sp>
        <p:nvSpPr>
          <p:cNvPr name="TextBox 10" id="10"/>
          <p:cNvSpPr txBox="true"/>
          <p:nvPr/>
        </p:nvSpPr>
        <p:spPr>
          <a:xfrm rot="0">
            <a:off x="1898005" y="5692379"/>
            <a:ext cx="3080147" cy="404069"/>
          </a:xfrm>
          <a:prstGeom prst="rect">
            <a:avLst/>
          </a:prstGeom>
        </p:spPr>
        <p:txBody>
          <a:bodyPr anchor="t" rtlCol="false" tIns="0" lIns="0" bIns="0" rIns="0">
            <a:spAutoFit/>
          </a:bodyPr>
          <a:lstStyle/>
          <a:p>
            <a:pPr algn="l">
              <a:lnSpc>
                <a:spcPts val="3000"/>
              </a:lnSpc>
            </a:pPr>
            <a:r>
              <a:rPr lang="en-US" sz="2375">
                <a:solidFill>
                  <a:srgbClr val="3A3630"/>
                </a:solidFill>
                <a:latin typeface="Lora"/>
                <a:ea typeface="Lora"/>
                <a:cs typeface="Lora"/>
                <a:sym typeface="Lora"/>
              </a:rPr>
              <a:t>Resource Allocation</a:t>
            </a:r>
          </a:p>
        </p:txBody>
      </p:sp>
      <p:sp>
        <p:nvSpPr>
          <p:cNvPr name="TextBox 11" id="11"/>
          <p:cNvSpPr txBox="true"/>
          <p:nvPr/>
        </p:nvSpPr>
        <p:spPr>
          <a:xfrm rot="0">
            <a:off x="1898005" y="6177260"/>
            <a:ext cx="4328815" cy="1751410"/>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Redirect popular titles and additional copies to high-circulation branches to reduce wait times and improve user satisfaction.</a:t>
            </a:r>
          </a:p>
        </p:txBody>
      </p:sp>
      <p:grpSp>
        <p:nvGrpSpPr>
          <p:cNvPr name="Group 12" id="12"/>
          <p:cNvGrpSpPr/>
          <p:nvPr/>
        </p:nvGrpSpPr>
        <p:grpSpPr>
          <a:xfrm rot="0">
            <a:off x="6554092" y="5621536"/>
            <a:ext cx="589061" cy="589061"/>
            <a:chOff x="0" y="0"/>
            <a:chExt cx="785415" cy="785415"/>
          </a:xfrm>
        </p:grpSpPr>
        <p:sp>
          <p:nvSpPr>
            <p:cNvPr name="Freeform 13" id="13"/>
            <p:cNvSpPr/>
            <p:nvPr/>
          </p:nvSpPr>
          <p:spPr>
            <a:xfrm flipH="false" flipV="false" rot="0">
              <a:off x="0" y="0"/>
              <a:ext cx="785368" cy="785368"/>
            </a:xfrm>
            <a:custGeom>
              <a:avLst/>
              <a:gdLst/>
              <a:ahLst/>
              <a:cxnLst/>
              <a:rect r="r" b="b" t="t" l="l"/>
              <a:pathLst>
                <a:path h="785368" w="785368">
                  <a:moveTo>
                    <a:pt x="0" y="52324"/>
                  </a:moveTo>
                  <a:cubicBezTo>
                    <a:pt x="0" y="23495"/>
                    <a:pt x="23495" y="0"/>
                    <a:pt x="52324" y="0"/>
                  </a:cubicBezTo>
                  <a:lnTo>
                    <a:pt x="733044" y="0"/>
                  </a:lnTo>
                  <a:cubicBezTo>
                    <a:pt x="762000" y="0"/>
                    <a:pt x="785368" y="23495"/>
                    <a:pt x="785368" y="52324"/>
                  </a:cubicBezTo>
                  <a:lnTo>
                    <a:pt x="785368" y="733044"/>
                  </a:lnTo>
                  <a:cubicBezTo>
                    <a:pt x="785368" y="762000"/>
                    <a:pt x="761873" y="785368"/>
                    <a:pt x="733044" y="785368"/>
                  </a:cubicBezTo>
                  <a:lnTo>
                    <a:pt x="52324" y="785368"/>
                  </a:lnTo>
                  <a:cubicBezTo>
                    <a:pt x="23495" y="785368"/>
                    <a:pt x="0" y="762000"/>
                    <a:pt x="0" y="733044"/>
                  </a:cubicBezTo>
                  <a:close/>
                </a:path>
              </a:pathLst>
            </a:custGeom>
            <a:solidFill>
              <a:srgbClr val="F3E7D4"/>
            </a:solidFill>
          </p:spPr>
        </p:sp>
      </p:grpSp>
      <p:sp>
        <p:nvSpPr>
          <p:cNvPr name="TextBox 14" id="14"/>
          <p:cNvSpPr txBox="true"/>
          <p:nvPr/>
        </p:nvSpPr>
        <p:spPr>
          <a:xfrm rot="0">
            <a:off x="7404944" y="5692379"/>
            <a:ext cx="3080147" cy="404069"/>
          </a:xfrm>
          <a:prstGeom prst="rect">
            <a:avLst/>
          </a:prstGeom>
        </p:spPr>
        <p:txBody>
          <a:bodyPr anchor="t" rtlCol="false" tIns="0" lIns="0" bIns="0" rIns="0">
            <a:spAutoFit/>
          </a:bodyPr>
          <a:lstStyle/>
          <a:p>
            <a:pPr algn="l">
              <a:lnSpc>
                <a:spcPts val="3000"/>
              </a:lnSpc>
            </a:pPr>
            <a:r>
              <a:rPr lang="en-US" sz="2375">
                <a:solidFill>
                  <a:srgbClr val="3A3630"/>
                </a:solidFill>
                <a:latin typeface="Lora"/>
                <a:ea typeface="Lora"/>
                <a:cs typeface="Lora"/>
                <a:sym typeface="Lora"/>
              </a:rPr>
              <a:t>Access Equity</a:t>
            </a:r>
          </a:p>
        </p:txBody>
      </p:sp>
      <p:sp>
        <p:nvSpPr>
          <p:cNvPr name="TextBox 15" id="15"/>
          <p:cNvSpPr txBox="true"/>
          <p:nvPr/>
        </p:nvSpPr>
        <p:spPr>
          <a:xfrm rot="0">
            <a:off x="7404944" y="6177260"/>
            <a:ext cx="4328815" cy="1751410"/>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Implement inter-branch transfer workflows and short-term loans to ensure patrons can access titles regardless of location.</a:t>
            </a:r>
          </a:p>
        </p:txBody>
      </p:sp>
      <p:grpSp>
        <p:nvGrpSpPr>
          <p:cNvPr name="Group 16" id="16"/>
          <p:cNvGrpSpPr/>
          <p:nvPr/>
        </p:nvGrpSpPr>
        <p:grpSpPr>
          <a:xfrm rot="0">
            <a:off x="12061031" y="5621536"/>
            <a:ext cx="589061" cy="589061"/>
            <a:chOff x="0" y="0"/>
            <a:chExt cx="785415" cy="785415"/>
          </a:xfrm>
        </p:grpSpPr>
        <p:sp>
          <p:nvSpPr>
            <p:cNvPr name="Freeform 17" id="17"/>
            <p:cNvSpPr/>
            <p:nvPr/>
          </p:nvSpPr>
          <p:spPr>
            <a:xfrm flipH="false" flipV="false" rot="0">
              <a:off x="0" y="0"/>
              <a:ext cx="785368" cy="785368"/>
            </a:xfrm>
            <a:custGeom>
              <a:avLst/>
              <a:gdLst/>
              <a:ahLst/>
              <a:cxnLst/>
              <a:rect r="r" b="b" t="t" l="l"/>
              <a:pathLst>
                <a:path h="785368" w="785368">
                  <a:moveTo>
                    <a:pt x="0" y="52324"/>
                  </a:moveTo>
                  <a:cubicBezTo>
                    <a:pt x="0" y="23495"/>
                    <a:pt x="23495" y="0"/>
                    <a:pt x="52324" y="0"/>
                  </a:cubicBezTo>
                  <a:lnTo>
                    <a:pt x="733044" y="0"/>
                  </a:lnTo>
                  <a:cubicBezTo>
                    <a:pt x="762000" y="0"/>
                    <a:pt x="785368" y="23495"/>
                    <a:pt x="785368" y="52324"/>
                  </a:cubicBezTo>
                  <a:lnTo>
                    <a:pt x="785368" y="733044"/>
                  </a:lnTo>
                  <a:cubicBezTo>
                    <a:pt x="785368" y="762000"/>
                    <a:pt x="761873" y="785368"/>
                    <a:pt x="733044" y="785368"/>
                  </a:cubicBezTo>
                  <a:lnTo>
                    <a:pt x="52324" y="785368"/>
                  </a:lnTo>
                  <a:cubicBezTo>
                    <a:pt x="23495" y="785368"/>
                    <a:pt x="0" y="762000"/>
                    <a:pt x="0" y="733044"/>
                  </a:cubicBezTo>
                  <a:close/>
                </a:path>
              </a:pathLst>
            </a:custGeom>
            <a:solidFill>
              <a:srgbClr val="F3E7D4"/>
            </a:solidFill>
          </p:spPr>
        </p:sp>
      </p:grpSp>
      <p:sp>
        <p:nvSpPr>
          <p:cNvPr name="TextBox 18" id="18"/>
          <p:cNvSpPr txBox="true"/>
          <p:nvPr/>
        </p:nvSpPr>
        <p:spPr>
          <a:xfrm rot="0">
            <a:off x="12911881" y="5692379"/>
            <a:ext cx="3207395" cy="404069"/>
          </a:xfrm>
          <a:prstGeom prst="rect">
            <a:avLst/>
          </a:prstGeom>
        </p:spPr>
        <p:txBody>
          <a:bodyPr anchor="t" rtlCol="false" tIns="0" lIns="0" bIns="0" rIns="0">
            <a:spAutoFit/>
          </a:bodyPr>
          <a:lstStyle/>
          <a:p>
            <a:pPr algn="l">
              <a:lnSpc>
                <a:spcPts val="3000"/>
              </a:lnSpc>
            </a:pPr>
            <a:r>
              <a:rPr lang="en-US" sz="2375">
                <a:solidFill>
                  <a:srgbClr val="3A3630"/>
                </a:solidFill>
                <a:latin typeface="Lora"/>
                <a:ea typeface="Lora"/>
                <a:cs typeface="Lora"/>
                <a:sym typeface="Lora"/>
              </a:rPr>
              <a:t>Operational Efficiency</a:t>
            </a:r>
          </a:p>
        </p:txBody>
      </p:sp>
      <p:sp>
        <p:nvSpPr>
          <p:cNvPr name="TextBox 19" id="19"/>
          <p:cNvSpPr txBox="true"/>
          <p:nvPr/>
        </p:nvSpPr>
        <p:spPr>
          <a:xfrm rot="0">
            <a:off x="12911881" y="6177260"/>
            <a:ext cx="4328964" cy="1751410"/>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Use active-borrower data to design reminder cadence and to detect potential account abandonment or abuse.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grpSp>
        <p:nvGrpSpPr>
          <p:cNvPr name="Group 6" id="6"/>
          <p:cNvGrpSpPr/>
          <p:nvPr/>
        </p:nvGrpSpPr>
        <p:grpSpPr>
          <a:xfrm rot="0">
            <a:off x="0" y="46286"/>
            <a:ext cx="18288000" cy="3272730"/>
            <a:chOff x="0" y="0"/>
            <a:chExt cx="24384000" cy="4363640"/>
          </a:xfrm>
        </p:grpSpPr>
        <p:sp>
          <p:nvSpPr>
            <p:cNvPr name="Freeform 7" id="7" descr="preencoded.png"/>
            <p:cNvSpPr/>
            <p:nvPr/>
          </p:nvSpPr>
          <p:spPr>
            <a:xfrm flipH="false" flipV="false" rot="0">
              <a:off x="0" y="0"/>
              <a:ext cx="24384000" cy="4363593"/>
            </a:xfrm>
            <a:custGeom>
              <a:avLst/>
              <a:gdLst/>
              <a:ahLst/>
              <a:cxnLst/>
              <a:rect r="r" b="b" t="t" l="l"/>
              <a:pathLst>
                <a:path h="4363593" w="24384000">
                  <a:moveTo>
                    <a:pt x="0" y="0"/>
                  </a:moveTo>
                  <a:lnTo>
                    <a:pt x="24384000" y="0"/>
                  </a:lnTo>
                  <a:lnTo>
                    <a:pt x="24384000" y="4363593"/>
                  </a:lnTo>
                  <a:lnTo>
                    <a:pt x="0" y="4363593"/>
                  </a:lnTo>
                  <a:lnTo>
                    <a:pt x="0" y="0"/>
                  </a:lnTo>
                  <a:close/>
                </a:path>
              </a:pathLst>
            </a:custGeom>
            <a:blipFill>
              <a:blip r:embed="rId2">
                <a:alphaModFix amt="60000"/>
              </a:blip>
              <a:stretch>
                <a:fillRect l="0" t="-59" r="0" b="-60"/>
              </a:stretch>
            </a:blipFill>
          </p:spPr>
        </p:sp>
      </p:grpSp>
      <p:sp>
        <p:nvSpPr>
          <p:cNvPr name="TextBox 8" id="8"/>
          <p:cNvSpPr txBox="true"/>
          <p:nvPr/>
        </p:nvSpPr>
        <p:spPr>
          <a:xfrm rot="0">
            <a:off x="1047155" y="4423916"/>
            <a:ext cx="13885664" cy="788938"/>
          </a:xfrm>
          <a:prstGeom prst="rect">
            <a:avLst/>
          </a:prstGeom>
        </p:spPr>
        <p:txBody>
          <a:bodyPr anchor="t" rtlCol="false" tIns="0" lIns="0" bIns="0" rIns="0">
            <a:spAutoFit/>
          </a:bodyPr>
          <a:lstStyle/>
          <a:p>
            <a:pPr algn="l">
              <a:lnSpc>
                <a:spcPts val="6062"/>
              </a:lnSpc>
            </a:pPr>
            <a:r>
              <a:rPr lang="en-US" sz="4812">
                <a:solidFill>
                  <a:srgbClr val="38512F"/>
                </a:solidFill>
                <a:latin typeface="Lora"/>
                <a:ea typeface="Lora"/>
                <a:cs typeface="Lora"/>
                <a:sym typeface="Lora"/>
              </a:rPr>
              <a:t>Conclusion — What We Built and Why It Matters</a:t>
            </a:r>
          </a:p>
        </p:txBody>
      </p:sp>
      <p:sp>
        <p:nvSpPr>
          <p:cNvPr name="TextBox 9" id="9"/>
          <p:cNvSpPr txBox="true"/>
          <p:nvPr/>
        </p:nvSpPr>
        <p:spPr>
          <a:xfrm rot="0">
            <a:off x="1047155" y="5529262"/>
            <a:ext cx="16193690" cy="1332608"/>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Summary: - Implemented a normalized SQL library database that enforces referential integrity and reduces redundancy across books, authors, copies, borrowers, and branches. - Analytical queries provided operational intelligence: branch circulation, heavy borrowers, and author-specific inventory at branches. - These outcomes make day-to-day library operations more data-driven and scalable.</a:t>
            </a:r>
          </a:p>
        </p:txBody>
      </p:sp>
      <p:grpSp>
        <p:nvGrpSpPr>
          <p:cNvPr name="Group 10" id="10"/>
          <p:cNvGrpSpPr/>
          <p:nvPr/>
        </p:nvGrpSpPr>
        <p:grpSpPr>
          <a:xfrm rot="0">
            <a:off x="1032867" y="7142112"/>
            <a:ext cx="7994451" cy="1988939"/>
            <a:chOff x="0" y="0"/>
            <a:chExt cx="10659268" cy="2651918"/>
          </a:xfrm>
        </p:grpSpPr>
        <p:sp>
          <p:nvSpPr>
            <p:cNvPr name="Freeform 11" id="11"/>
            <p:cNvSpPr/>
            <p:nvPr/>
          </p:nvSpPr>
          <p:spPr>
            <a:xfrm flipH="false" flipV="false" rot="0">
              <a:off x="19050" y="19050"/>
              <a:ext cx="10621264" cy="2613787"/>
            </a:xfrm>
            <a:custGeom>
              <a:avLst/>
              <a:gdLst/>
              <a:ahLst/>
              <a:cxnLst/>
              <a:rect r="r" b="b" t="t" l="l"/>
              <a:pathLst>
                <a:path h="2613787" w="10621264">
                  <a:moveTo>
                    <a:pt x="0" y="182880"/>
                  </a:moveTo>
                  <a:cubicBezTo>
                    <a:pt x="0" y="81915"/>
                    <a:pt x="82804" y="0"/>
                    <a:pt x="184912" y="0"/>
                  </a:cubicBezTo>
                  <a:lnTo>
                    <a:pt x="10436352" y="0"/>
                  </a:lnTo>
                  <a:cubicBezTo>
                    <a:pt x="10538460" y="0"/>
                    <a:pt x="10621264" y="81915"/>
                    <a:pt x="10621264" y="182880"/>
                  </a:cubicBezTo>
                  <a:lnTo>
                    <a:pt x="10621264" y="2430907"/>
                  </a:lnTo>
                  <a:cubicBezTo>
                    <a:pt x="10621264" y="2531872"/>
                    <a:pt x="10538460" y="2613787"/>
                    <a:pt x="10436352" y="2613787"/>
                  </a:cubicBezTo>
                  <a:lnTo>
                    <a:pt x="184912" y="2613787"/>
                  </a:lnTo>
                  <a:cubicBezTo>
                    <a:pt x="82804" y="2613787"/>
                    <a:pt x="0" y="2531872"/>
                    <a:pt x="0" y="2430907"/>
                  </a:cubicBezTo>
                  <a:close/>
                </a:path>
              </a:pathLst>
            </a:custGeom>
            <a:solidFill>
              <a:srgbClr val="FEF5E7"/>
            </a:solidFill>
          </p:spPr>
        </p:sp>
        <p:sp>
          <p:nvSpPr>
            <p:cNvPr name="Freeform 12" id="12"/>
            <p:cNvSpPr/>
            <p:nvPr/>
          </p:nvSpPr>
          <p:spPr>
            <a:xfrm flipH="false" flipV="false" rot="0">
              <a:off x="0" y="0"/>
              <a:ext cx="10659364" cy="2651887"/>
            </a:xfrm>
            <a:custGeom>
              <a:avLst/>
              <a:gdLst/>
              <a:ahLst/>
              <a:cxnLst/>
              <a:rect r="r" b="b" t="t" l="l"/>
              <a:pathLst>
                <a:path h="2651887" w="10659364">
                  <a:moveTo>
                    <a:pt x="0" y="201930"/>
                  </a:moveTo>
                  <a:cubicBezTo>
                    <a:pt x="0" y="90170"/>
                    <a:pt x="91567" y="0"/>
                    <a:pt x="203962" y="0"/>
                  </a:cubicBezTo>
                  <a:lnTo>
                    <a:pt x="10455402" y="0"/>
                  </a:lnTo>
                  <a:lnTo>
                    <a:pt x="10455402" y="19050"/>
                  </a:lnTo>
                  <a:lnTo>
                    <a:pt x="10455402" y="0"/>
                  </a:lnTo>
                  <a:cubicBezTo>
                    <a:pt x="10567797" y="0"/>
                    <a:pt x="10659364" y="90170"/>
                    <a:pt x="10659364" y="201930"/>
                  </a:cubicBezTo>
                  <a:lnTo>
                    <a:pt x="10640314" y="201930"/>
                  </a:lnTo>
                  <a:lnTo>
                    <a:pt x="10659364" y="201930"/>
                  </a:lnTo>
                  <a:lnTo>
                    <a:pt x="10659364" y="2449957"/>
                  </a:lnTo>
                  <a:lnTo>
                    <a:pt x="10640314" y="2449957"/>
                  </a:lnTo>
                  <a:lnTo>
                    <a:pt x="10659364" y="2449957"/>
                  </a:lnTo>
                  <a:cubicBezTo>
                    <a:pt x="10659364" y="2561717"/>
                    <a:pt x="10567797" y="2651887"/>
                    <a:pt x="10455402" y="2651887"/>
                  </a:cubicBezTo>
                  <a:lnTo>
                    <a:pt x="10455402" y="2632837"/>
                  </a:lnTo>
                  <a:lnTo>
                    <a:pt x="10455402" y="2651887"/>
                  </a:lnTo>
                  <a:lnTo>
                    <a:pt x="203962" y="2651887"/>
                  </a:lnTo>
                  <a:lnTo>
                    <a:pt x="203962" y="2632837"/>
                  </a:lnTo>
                  <a:lnTo>
                    <a:pt x="203962" y="2651887"/>
                  </a:lnTo>
                  <a:cubicBezTo>
                    <a:pt x="91567" y="2651887"/>
                    <a:pt x="0" y="2561717"/>
                    <a:pt x="0" y="2449957"/>
                  </a:cubicBezTo>
                  <a:lnTo>
                    <a:pt x="0" y="201930"/>
                  </a:lnTo>
                  <a:lnTo>
                    <a:pt x="19050" y="201930"/>
                  </a:lnTo>
                  <a:lnTo>
                    <a:pt x="0" y="201930"/>
                  </a:lnTo>
                  <a:moveTo>
                    <a:pt x="38100" y="201930"/>
                  </a:moveTo>
                  <a:lnTo>
                    <a:pt x="38100" y="2449957"/>
                  </a:lnTo>
                  <a:lnTo>
                    <a:pt x="19050" y="2449957"/>
                  </a:lnTo>
                  <a:lnTo>
                    <a:pt x="38100" y="2449957"/>
                  </a:lnTo>
                  <a:cubicBezTo>
                    <a:pt x="38100" y="2540254"/>
                    <a:pt x="112141" y="2613787"/>
                    <a:pt x="203962" y="2613787"/>
                  </a:cubicBezTo>
                  <a:lnTo>
                    <a:pt x="10455402" y="2613787"/>
                  </a:lnTo>
                  <a:cubicBezTo>
                    <a:pt x="10547223" y="2613787"/>
                    <a:pt x="10621264" y="2540254"/>
                    <a:pt x="10621264" y="2449957"/>
                  </a:cubicBezTo>
                  <a:lnTo>
                    <a:pt x="10621264" y="201930"/>
                  </a:lnTo>
                  <a:cubicBezTo>
                    <a:pt x="10621264" y="111633"/>
                    <a:pt x="10547223" y="38100"/>
                    <a:pt x="10455402" y="38100"/>
                  </a:cubicBezTo>
                  <a:lnTo>
                    <a:pt x="203962" y="38100"/>
                  </a:lnTo>
                  <a:lnTo>
                    <a:pt x="203962" y="19050"/>
                  </a:lnTo>
                  <a:lnTo>
                    <a:pt x="203962" y="38100"/>
                  </a:lnTo>
                  <a:cubicBezTo>
                    <a:pt x="112141" y="38100"/>
                    <a:pt x="38100" y="111633"/>
                    <a:pt x="38100" y="201930"/>
                  </a:cubicBezTo>
                  <a:close/>
                </a:path>
              </a:pathLst>
            </a:custGeom>
            <a:solidFill>
              <a:srgbClr val="D9CDBA"/>
            </a:solidFill>
          </p:spPr>
        </p:sp>
      </p:grpSp>
      <p:grpSp>
        <p:nvGrpSpPr>
          <p:cNvPr name="Group 13" id="13"/>
          <p:cNvGrpSpPr/>
          <p:nvPr/>
        </p:nvGrpSpPr>
        <p:grpSpPr>
          <a:xfrm rot="0">
            <a:off x="1018580" y="7156400"/>
            <a:ext cx="114300" cy="1960364"/>
            <a:chOff x="0" y="0"/>
            <a:chExt cx="152400" cy="2613818"/>
          </a:xfrm>
        </p:grpSpPr>
        <p:sp>
          <p:nvSpPr>
            <p:cNvPr name="Freeform 14" id="14"/>
            <p:cNvSpPr/>
            <p:nvPr/>
          </p:nvSpPr>
          <p:spPr>
            <a:xfrm flipH="false" flipV="false" rot="0">
              <a:off x="0" y="0"/>
              <a:ext cx="152400" cy="2613787"/>
            </a:xfrm>
            <a:custGeom>
              <a:avLst/>
              <a:gdLst/>
              <a:ahLst/>
              <a:cxnLst/>
              <a:rect r="r" b="b" t="t" l="l"/>
              <a:pathLst>
                <a:path h="2613787" w="152400">
                  <a:moveTo>
                    <a:pt x="0" y="52324"/>
                  </a:moveTo>
                  <a:cubicBezTo>
                    <a:pt x="0" y="23495"/>
                    <a:pt x="23495" y="0"/>
                    <a:pt x="52324" y="0"/>
                  </a:cubicBezTo>
                  <a:lnTo>
                    <a:pt x="100076" y="0"/>
                  </a:lnTo>
                  <a:cubicBezTo>
                    <a:pt x="128905" y="0"/>
                    <a:pt x="152400" y="23495"/>
                    <a:pt x="152400" y="52324"/>
                  </a:cubicBezTo>
                  <a:lnTo>
                    <a:pt x="152400" y="2561463"/>
                  </a:lnTo>
                  <a:cubicBezTo>
                    <a:pt x="152400" y="2590419"/>
                    <a:pt x="128905" y="2613787"/>
                    <a:pt x="100076" y="2613787"/>
                  </a:cubicBezTo>
                  <a:lnTo>
                    <a:pt x="52324" y="2613787"/>
                  </a:lnTo>
                  <a:cubicBezTo>
                    <a:pt x="23368" y="2613787"/>
                    <a:pt x="0" y="2590292"/>
                    <a:pt x="0" y="2561463"/>
                  </a:cubicBezTo>
                  <a:close/>
                </a:path>
              </a:pathLst>
            </a:custGeom>
            <a:solidFill>
              <a:srgbClr val="38512F"/>
            </a:solidFill>
          </p:spPr>
        </p:sp>
      </p:grpSp>
      <p:sp>
        <p:nvSpPr>
          <p:cNvPr name="TextBox 15" id="15"/>
          <p:cNvSpPr txBox="true"/>
          <p:nvPr/>
        </p:nvSpPr>
        <p:spPr>
          <a:xfrm rot="0">
            <a:off x="1423244" y="7427714"/>
            <a:ext cx="3080148" cy="404069"/>
          </a:xfrm>
          <a:prstGeom prst="rect">
            <a:avLst/>
          </a:prstGeom>
        </p:spPr>
        <p:txBody>
          <a:bodyPr anchor="t" rtlCol="false" tIns="0" lIns="0" bIns="0" rIns="0">
            <a:spAutoFit/>
          </a:bodyPr>
          <a:lstStyle/>
          <a:p>
            <a:pPr algn="l">
              <a:lnSpc>
                <a:spcPts val="3000"/>
              </a:lnSpc>
            </a:pPr>
            <a:r>
              <a:rPr lang="en-US" sz="2375">
                <a:solidFill>
                  <a:srgbClr val="3A3630"/>
                </a:solidFill>
                <a:latin typeface="Lora"/>
                <a:ea typeface="Lora"/>
                <a:cs typeface="Lora"/>
                <a:sym typeface="Lora"/>
              </a:rPr>
              <a:t>Impact</a:t>
            </a:r>
          </a:p>
        </p:txBody>
      </p:sp>
      <p:sp>
        <p:nvSpPr>
          <p:cNvPr name="TextBox 16" id="16"/>
          <p:cNvSpPr txBox="true"/>
          <p:nvPr/>
        </p:nvSpPr>
        <p:spPr>
          <a:xfrm rot="0">
            <a:off x="1423244" y="7912596"/>
            <a:ext cx="7299424" cy="913805"/>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Improved collection strategy, more equitable access, and higher resource utilization.</a:t>
            </a:r>
          </a:p>
        </p:txBody>
      </p:sp>
      <p:grpSp>
        <p:nvGrpSpPr>
          <p:cNvPr name="Group 17" id="17"/>
          <p:cNvGrpSpPr/>
          <p:nvPr/>
        </p:nvGrpSpPr>
        <p:grpSpPr>
          <a:xfrm rot="0">
            <a:off x="9260532" y="7142112"/>
            <a:ext cx="7994600" cy="1988939"/>
            <a:chOff x="0" y="0"/>
            <a:chExt cx="10659467" cy="2651918"/>
          </a:xfrm>
        </p:grpSpPr>
        <p:sp>
          <p:nvSpPr>
            <p:cNvPr name="Freeform 18" id="18"/>
            <p:cNvSpPr/>
            <p:nvPr/>
          </p:nvSpPr>
          <p:spPr>
            <a:xfrm flipH="false" flipV="false" rot="0">
              <a:off x="19050" y="19050"/>
              <a:ext cx="10621391" cy="2613787"/>
            </a:xfrm>
            <a:custGeom>
              <a:avLst/>
              <a:gdLst/>
              <a:ahLst/>
              <a:cxnLst/>
              <a:rect r="r" b="b" t="t" l="l"/>
              <a:pathLst>
                <a:path h="2613787" w="10621391">
                  <a:moveTo>
                    <a:pt x="0" y="182880"/>
                  </a:moveTo>
                  <a:cubicBezTo>
                    <a:pt x="0" y="81915"/>
                    <a:pt x="82804" y="0"/>
                    <a:pt x="184912" y="0"/>
                  </a:cubicBezTo>
                  <a:lnTo>
                    <a:pt x="10436479" y="0"/>
                  </a:lnTo>
                  <a:cubicBezTo>
                    <a:pt x="10538587" y="0"/>
                    <a:pt x="10621391" y="81915"/>
                    <a:pt x="10621391" y="182880"/>
                  </a:cubicBezTo>
                  <a:lnTo>
                    <a:pt x="10621391" y="2430907"/>
                  </a:lnTo>
                  <a:cubicBezTo>
                    <a:pt x="10621391" y="2531872"/>
                    <a:pt x="10538587" y="2613787"/>
                    <a:pt x="10436479" y="2613787"/>
                  </a:cubicBezTo>
                  <a:lnTo>
                    <a:pt x="184912" y="2613787"/>
                  </a:lnTo>
                  <a:cubicBezTo>
                    <a:pt x="82804" y="2613787"/>
                    <a:pt x="0" y="2531872"/>
                    <a:pt x="0" y="2430907"/>
                  </a:cubicBezTo>
                  <a:close/>
                </a:path>
              </a:pathLst>
            </a:custGeom>
            <a:solidFill>
              <a:srgbClr val="FEF5E7"/>
            </a:solidFill>
          </p:spPr>
        </p:sp>
        <p:sp>
          <p:nvSpPr>
            <p:cNvPr name="Freeform 19" id="19"/>
            <p:cNvSpPr/>
            <p:nvPr/>
          </p:nvSpPr>
          <p:spPr>
            <a:xfrm flipH="false" flipV="false" rot="0">
              <a:off x="0" y="0"/>
              <a:ext cx="10659491" cy="2651887"/>
            </a:xfrm>
            <a:custGeom>
              <a:avLst/>
              <a:gdLst/>
              <a:ahLst/>
              <a:cxnLst/>
              <a:rect r="r" b="b" t="t" l="l"/>
              <a:pathLst>
                <a:path h="2651887" w="10659491">
                  <a:moveTo>
                    <a:pt x="0" y="201930"/>
                  </a:moveTo>
                  <a:cubicBezTo>
                    <a:pt x="0" y="90170"/>
                    <a:pt x="91567" y="0"/>
                    <a:pt x="203962" y="0"/>
                  </a:cubicBezTo>
                  <a:lnTo>
                    <a:pt x="10455529" y="0"/>
                  </a:lnTo>
                  <a:lnTo>
                    <a:pt x="10455529" y="19050"/>
                  </a:lnTo>
                  <a:lnTo>
                    <a:pt x="10455529" y="0"/>
                  </a:lnTo>
                  <a:cubicBezTo>
                    <a:pt x="10567924" y="0"/>
                    <a:pt x="10659491" y="90170"/>
                    <a:pt x="10659491" y="201930"/>
                  </a:cubicBezTo>
                  <a:lnTo>
                    <a:pt x="10640441" y="201930"/>
                  </a:lnTo>
                  <a:lnTo>
                    <a:pt x="10659491" y="201930"/>
                  </a:lnTo>
                  <a:lnTo>
                    <a:pt x="10659491" y="2449957"/>
                  </a:lnTo>
                  <a:lnTo>
                    <a:pt x="10640441" y="2449957"/>
                  </a:lnTo>
                  <a:lnTo>
                    <a:pt x="10659491" y="2449957"/>
                  </a:lnTo>
                  <a:cubicBezTo>
                    <a:pt x="10659491" y="2561717"/>
                    <a:pt x="10567924" y="2651887"/>
                    <a:pt x="10455529" y="2651887"/>
                  </a:cubicBezTo>
                  <a:lnTo>
                    <a:pt x="10455529" y="2632837"/>
                  </a:lnTo>
                  <a:lnTo>
                    <a:pt x="10455529" y="2651887"/>
                  </a:lnTo>
                  <a:lnTo>
                    <a:pt x="203962" y="2651887"/>
                  </a:lnTo>
                  <a:lnTo>
                    <a:pt x="203962" y="2632837"/>
                  </a:lnTo>
                  <a:lnTo>
                    <a:pt x="203962" y="2651887"/>
                  </a:lnTo>
                  <a:cubicBezTo>
                    <a:pt x="91567" y="2651887"/>
                    <a:pt x="0" y="2561717"/>
                    <a:pt x="0" y="2449957"/>
                  </a:cubicBezTo>
                  <a:lnTo>
                    <a:pt x="0" y="201930"/>
                  </a:lnTo>
                  <a:lnTo>
                    <a:pt x="19050" y="201930"/>
                  </a:lnTo>
                  <a:lnTo>
                    <a:pt x="0" y="201930"/>
                  </a:lnTo>
                  <a:moveTo>
                    <a:pt x="38100" y="201930"/>
                  </a:moveTo>
                  <a:lnTo>
                    <a:pt x="38100" y="2449957"/>
                  </a:lnTo>
                  <a:lnTo>
                    <a:pt x="19050" y="2449957"/>
                  </a:lnTo>
                  <a:lnTo>
                    <a:pt x="38100" y="2449957"/>
                  </a:lnTo>
                  <a:cubicBezTo>
                    <a:pt x="38100" y="2540254"/>
                    <a:pt x="112141" y="2613787"/>
                    <a:pt x="203962" y="2613787"/>
                  </a:cubicBezTo>
                  <a:lnTo>
                    <a:pt x="10455529" y="2613787"/>
                  </a:lnTo>
                  <a:cubicBezTo>
                    <a:pt x="10547350" y="2613787"/>
                    <a:pt x="10621391" y="2540254"/>
                    <a:pt x="10621391" y="2449957"/>
                  </a:cubicBezTo>
                  <a:lnTo>
                    <a:pt x="10621391" y="201930"/>
                  </a:lnTo>
                  <a:cubicBezTo>
                    <a:pt x="10621391" y="111633"/>
                    <a:pt x="10547350" y="38100"/>
                    <a:pt x="10455529" y="38100"/>
                  </a:cubicBezTo>
                  <a:lnTo>
                    <a:pt x="203962" y="38100"/>
                  </a:lnTo>
                  <a:lnTo>
                    <a:pt x="203962" y="19050"/>
                  </a:lnTo>
                  <a:lnTo>
                    <a:pt x="203962" y="38100"/>
                  </a:lnTo>
                  <a:cubicBezTo>
                    <a:pt x="112141" y="38100"/>
                    <a:pt x="38100" y="111633"/>
                    <a:pt x="38100" y="201930"/>
                  </a:cubicBezTo>
                  <a:close/>
                </a:path>
              </a:pathLst>
            </a:custGeom>
            <a:solidFill>
              <a:srgbClr val="D9CDBA"/>
            </a:solidFill>
          </p:spPr>
        </p:sp>
      </p:grpSp>
      <p:grpSp>
        <p:nvGrpSpPr>
          <p:cNvPr name="Group 20" id="20"/>
          <p:cNvGrpSpPr/>
          <p:nvPr/>
        </p:nvGrpSpPr>
        <p:grpSpPr>
          <a:xfrm rot="0">
            <a:off x="9246245" y="7156400"/>
            <a:ext cx="114300" cy="1960364"/>
            <a:chOff x="0" y="0"/>
            <a:chExt cx="152400" cy="2613818"/>
          </a:xfrm>
        </p:grpSpPr>
        <p:sp>
          <p:nvSpPr>
            <p:cNvPr name="Freeform 21" id="21"/>
            <p:cNvSpPr/>
            <p:nvPr/>
          </p:nvSpPr>
          <p:spPr>
            <a:xfrm flipH="false" flipV="false" rot="0">
              <a:off x="0" y="0"/>
              <a:ext cx="152400" cy="2613787"/>
            </a:xfrm>
            <a:custGeom>
              <a:avLst/>
              <a:gdLst/>
              <a:ahLst/>
              <a:cxnLst/>
              <a:rect r="r" b="b" t="t" l="l"/>
              <a:pathLst>
                <a:path h="2613787" w="152400">
                  <a:moveTo>
                    <a:pt x="0" y="52324"/>
                  </a:moveTo>
                  <a:cubicBezTo>
                    <a:pt x="0" y="23495"/>
                    <a:pt x="23495" y="0"/>
                    <a:pt x="52324" y="0"/>
                  </a:cubicBezTo>
                  <a:lnTo>
                    <a:pt x="100076" y="0"/>
                  </a:lnTo>
                  <a:cubicBezTo>
                    <a:pt x="128905" y="0"/>
                    <a:pt x="152400" y="23495"/>
                    <a:pt x="152400" y="52324"/>
                  </a:cubicBezTo>
                  <a:lnTo>
                    <a:pt x="152400" y="2561463"/>
                  </a:lnTo>
                  <a:cubicBezTo>
                    <a:pt x="152400" y="2590419"/>
                    <a:pt x="128905" y="2613787"/>
                    <a:pt x="100076" y="2613787"/>
                  </a:cubicBezTo>
                  <a:lnTo>
                    <a:pt x="52324" y="2613787"/>
                  </a:lnTo>
                  <a:cubicBezTo>
                    <a:pt x="23368" y="2613787"/>
                    <a:pt x="0" y="2590292"/>
                    <a:pt x="0" y="2561463"/>
                  </a:cubicBezTo>
                  <a:close/>
                </a:path>
              </a:pathLst>
            </a:custGeom>
            <a:solidFill>
              <a:srgbClr val="38512F"/>
            </a:solidFill>
          </p:spPr>
        </p:sp>
      </p:grpSp>
      <p:sp>
        <p:nvSpPr>
          <p:cNvPr name="TextBox 22" id="22"/>
          <p:cNvSpPr txBox="true"/>
          <p:nvPr/>
        </p:nvSpPr>
        <p:spPr>
          <a:xfrm rot="0">
            <a:off x="9650909" y="7427714"/>
            <a:ext cx="3080148" cy="404069"/>
          </a:xfrm>
          <a:prstGeom prst="rect">
            <a:avLst/>
          </a:prstGeom>
        </p:spPr>
        <p:txBody>
          <a:bodyPr anchor="t" rtlCol="false" tIns="0" lIns="0" bIns="0" rIns="0">
            <a:spAutoFit/>
          </a:bodyPr>
          <a:lstStyle/>
          <a:p>
            <a:pPr algn="l">
              <a:lnSpc>
                <a:spcPts val="3000"/>
              </a:lnSpc>
            </a:pPr>
            <a:r>
              <a:rPr lang="en-US" sz="2375">
                <a:solidFill>
                  <a:srgbClr val="3A3630"/>
                </a:solidFill>
                <a:latin typeface="Lora"/>
                <a:ea typeface="Lora"/>
                <a:cs typeface="Lora"/>
                <a:sym typeface="Lora"/>
              </a:rPr>
              <a:t>Recommendations</a:t>
            </a:r>
          </a:p>
        </p:txBody>
      </p:sp>
      <p:sp>
        <p:nvSpPr>
          <p:cNvPr name="TextBox 23" id="23"/>
          <p:cNvSpPr txBox="true"/>
          <p:nvPr/>
        </p:nvSpPr>
        <p:spPr>
          <a:xfrm rot="0">
            <a:off x="9650909" y="7912596"/>
            <a:ext cx="7299572" cy="913805"/>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Adopt regular reporting, index frequently queried columns, and normalize author/branch identifiers to prevent data drift.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grpSp>
        <p:nvGrpSpPr>
          <p:cNvPr name="Group 6" id="6"/>
          <p:cNvGrpSpPr/>
          <p:nvPr/>
        </p:nvGrpSpPr>
        <p:grpSpPr>
          <a:xfrm rot="0">
            <a:off x="1143000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2">
                <a:alphaModFix amt="50000"/>
              </a:blip>
              <a:stretch>
                <a:fillRect l="0" t="0" r="0" b="0"/>
              </a:stretch>
            </a:blipFill>
          </p:spPr>
        </p:sp>
      </p:grpSp>
      <p:sp>
        <p:nvSpPr>
          <p:cNvPr name="TextBox 8" id="8"/>
          <p:cNvSpPr txBox="true"/>
          <p:nvPr/>
        </p:nvSpPr>
        <p:spPr>
          <a:xfrm rot="0">
            <a:off x="1047155" y="1060996"/>
            <a:ext cx="8273654" cy="682972"/>
          </a:xfrm>
          <a:prstGeom prst="rect">
            <a:avLst/>
          </a:prstGeom>
        </p:spPr>
        <p:txBody>
          <a:bodyPr anchor="t" rtlCol="false" tIns="0" lIns="0" bIns="0" rIns="0">
            <a:spAutoFit/>
          </a:bodyPr>
          <a:lstStyle/>
          <a:p>
            <a:pPr algn="l">
              <a:lnSpc>
                <a:spcPts val="5125"/>
              </a:lnSpc>
            </a:pPr>
            <a:r>
              <a:rPr lang="en-US" sz="4062">
                <a:solidFill>
                  <a:srgbClr val="38512F"/>
                </a:solidFill>
                <a:latin typeface="Lora"/>
                <a:ea typeface="Lora"/>
                <a:cs typeface="Lora"/>
                <a:sym typeface="Lora"/>
              </a:rPr>
              <a:t>Future Enhancements &amp; Roadmap</a:t>
            </a:r>
          </a:p>
        </p:txBody>
      </p:sp>
      <p:sp>
        <p:nvSpPr>
          <p:cNvPr name="TextBox 9" id="9"/>
          <p:cNvSpPr txBox="true"/>
          <p:nvPr/>
        </p:nvSpPr>
        <p:spPr>
          <a:xfrm rot="0">
            <a:off x="1047155" y="2020640"/>
            <a:ext cx="9335691" cy="2193131"/>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Proposed next steps to evolve the system: - Add triggers to automatically update book_copies_No_Of_Copies when loans are created or returned to ensure real-time accuracy. - Implement role-based access control so librarians and admins have appropriate permissions for updates, reporting, and data exports. - Build late-fee calculation and notification mechanisms (email/SMS) to improve returns and reduce loss. - Integrate analytics dashboards (BI) and QR-code-based tracking for faster circulation workflows and contactless checkouts.</a:t>
            </a:r>
          </a:p>
        </p:txBody>
      </p:sp>
      <p:grpSp>
        <p:nvGrpSpPr>
          <p:cNvPr name="Group 10" id="10"/>
          <p:cNvGrpSpPr/>
          <p:nvPr/>
        </p:nvGrpSpPr>
        <p:grpSpPr>
          <a:xfrm rot="0">
            <a:off x="1269652" y="4797921"/>
            <a:ext cx="222497" cy="1001316"/>
            <a:chOff x="0" y="0"/>
            <a:chExt cx="296663" cy="1335088"/>
          </a:xfrm>
        </p:grpSpPr>
        <p:sp>
          <p:nvSpPr>
            <p:cNvPr name="Freeform 11" id="11"/>
            <p:cNvSpPr/>
            <p:nvPr/>
          </p:nvSpPr>
          <p:spPr>
            <a:xfrm flipH="false" flipV="false" rot="0">
              <a:off x="0" y="0"/>
              <a:ext cx="296545" cy="1335024"/>
            </a:xfrm>
            <a:custGeom>
              <a:avLst/>
              <a:gdLst/>
              <a:ahLst/>
              <a:cxnLst/>
              <a:rect r="r" b="b" t="t" l="l"/>
              <a:pathLst>
                <a:path h="1335024" w="296545">
                  <a:moveTo>
                    <a:pt x="0" y="44450"/>
                  </a:moveTo>
                  <a:cubicBezTo>
                    <a:pt x="0" y="19939"/>
                    <a:pt x="19939" y="0"/>
                    <a:pt x="44450" y="0"/>
                  </a:cubicBezTo>
                  <a:lnTo>
                    <a:pt x="252095" y="0"/>
                  </a:lnTo>
                  <a:cubicBezTo>
                    <a:pt x="276733" y="0"/>
                    <a:pt x="296545" y="19939"/>
                    <a:pt x="296545" y="44450"/>
                  </a:cubicBezTo>
                  <a:lnTo>
                    <a:pt x="296545" y="1290574"/>
                  </a:lnTo>
                  <a:cubicBezTo>
                    <a:pt x="296545" y="1315212"/>
                    <a:pt x="276606" y="1335024"/>
                    <a:pt x="252095" y="1335024"/>
                  </a:cubicBezTo>
                  <a:lnTo>
                    <a:pt x="44450" y="1335024"/>
                  </a:lnTo>
                  <a:cubicBezTo>
                    <a:pt x="19812" y="1335024"/>
                    <a:pt x="0" y="1315085"/>
                    <a:pt x="0" y="1290574"/>
                  </a:cubicBezTo>
                  <a:close/>
                </a:path>
              </a:pathLst>
            </a:custGeom>
            <a:solidFill>
              <a:srgbClr val="F3E7D4"/>
            </a:solidFill>
          </p:spPr>
        </p:sp>
      </p:grpSp>
      <p:grpSp>
        <p:nvGrpSpPr>
          <p:cNvPr name="Group 12" id="12"/>
          <p:cNvGrpSpPr/>
          <p:nvPr/>
        </p:nvGrpSpPr>
        <p:grpSpPr>
          <a:xfrm rot="0">
            <a:off x="1047155" y="4651772"/>
            <a:ext cx="667643" cy="667643"/>
            <a:chOff x="0" y="0"/>
            <a:chExt cx="890190" cy="890190"/>
          </a:xfrm>
        </p:grpSpPr>
        <p:sp>
          <p:nvSpPr>
            <p:cNvPr name="Freeform 13" id="13"/>
            <p:cNvSpPr/>
            <p:nvPr/>
          </p:nvSpPr>
          <p:spPr>
            <a:xfrm flipH="false" flipV="false" rot="0">
              <a:off x="0" y="0"/>
              <a:ext cx="890143" cy="890143"/>
            </a:xfrm>
            <a:custGeom>
              <a:avLst/>
              <a:gdLst/>
              <a:ahLst/>
              <a:cxnLst/>
              <a:rect r="r" b="b" t="t" l="l"/>
              <a:pathLst>
                <a:path h="890143" w="890143">
                  <a:moveTo>
                    <a:pt x="0" y="445135"/>
                  </a:moveTo>
                  <a:cubicBezTo>
                    <a:pt x="0" y="199263"/>
                    <a:pt x="199263" y="0"/>
                    <a:pt x="445135" y="0"/>
                  </a:cubicBezTo>
                  <a:cubicBezTo>
                    <a:pt x="691007" y="0"/>
                    <a:pt x="890143" y="199263"/>
                    <a:pt x="890143" y="445135"/>
                  </a:cubicBezTo>
                  <a:cubicBezTo>
                    <a:pt x="890143" y="691007"/>
                    <a:pt x="690880" y="890143"/>
                    <a:pt x="445135" y="890143"/>
                  </a:cubicBezTo>
                  <a:cubicBezTo>
                    <a:pt x="199390" y="890143"/>
                    <a:pt x="0" y="690880"/>
                    <a:pt x="0" y="445135"/>
                  </a:cubicBezTo>
                  <a:close/>
                </a:path>
              </a:pathLst>
            </a:custGeom>
            <a:solidFill>
              <a:srgbClr val="F3E7D4"/>
            </a:solidFill>
          </p:spPr>
        </p:sp>
      </p:grpSp>
      <p:sp>
        <p:nvSpPr>
          <p:cNvPr name="Freeform 14" id="14" descr="preencoded.png"/>
          <p:cNvSpPr/>
          <p:nvPr/>
        </p:nvSpPr>
        <p:spPr>
          <a:xfrm flipH="false" flipV="false" rot="0">
            <a:off x="1213991" y="4818758"/>
            <a:ext cx="333821" cy="333821"/>
          </a:xfrm>
          <a:custGeom>
            <a:avLst/>
            <a:gdLst/>
            <a:ahLst/>
            <a:cxnLst/>
            <a:rect r="r" b="b" t="t" l="l"/>
            <a:pathLst>
              <a:path h="333821" w="333821">
                <a:moveTo>
                  <a:pt x="0" y="0"/>
                </a:moveTo>
                <a:lnTo>
                  <a:pt x="333821" y="0"/>
                </a:lnTo>
                <a:lnTo>
                  <a:pt x="333821" y="333821"/>
                </a:lnTo>
                <a:lnTo>
                  <a:pt x="0" y="333821"/>
                </a:lnTo>
                <a:lnTo>
                  <a:pt x="0" y="0"/>
                </a:lnTo>
                <a:close/>
              </a:path>
            </a:pathLst>
          </a:custGeom>
          <a:blipFill>
            <a:blip r:embed="rId3">
              <a:extLst>
                <a:ext uri="{96DAC541-7B7A-43D3-8B79-37D633B846F1}">
                  <asvg:svgBlip xmlns:asvg="http://schemas.microsoft.com/office/drawing/2016/SVG/main" r:embed="rId4"/>
                </a:ext>
              </a:extLst>
            </a:blip>
            <a:stretch>
              <a:fillRect l="-2777" t="0" r="-2777" b="0"/>
            </a:stretch>
          </a:blipFill>
        </p:spPr>
      </p:sp>
      <p:sp>
        <p:nvSpPr>
          <p:cNvPr name="TextBox 15" id="15"/>
          <p:cNvSpPr txBox="true"/>
          <p:nvPr/>
        </p:nvSpPr>
        <p:spPr>
          <a:xfrm rot="0">
            <a:off x="1937296" y="4677073"/>
            <a:ext cx="2618185" cy="336649"/>
          </a:xfrm>
          <a:prstGeom prst="rect">
            <a:avLst/>
          </a:prstGeom>
        </p:spPr>
        <p:txBody>
          <a:bodyPr anchor="t" rtlCol="false" tIns="0" lIns="0" bIns="0" rIns="0">
            <a:spAutoFit/>
          </a:bodyPr>
          <a:lstStyle/>
          <a:p>
            <a:pPr algn="l">
              <a:lnSpc>
                <a:spcPts val="2562"/>
              </a:lnSpc>
            </a:pPr>
            <a:r>
              <a:rPr lang="en-US" sz="2000">
                <a:solidFill>
                  <a:srgbClr val="3A3630"/>
                </a:solidFill>
                <a:latin typeface="Lora"/>
                <a:ea typeface="Lora"/>
                <a:cs typeface="Lora"/>
                <a:sym typeface="Lora"/>
              </a:rPr>
              <a:t>Automated Triggers</a:t>
            </a:r>
          </a:p>
        </p:txBody>
      </p:sp>
      <p:sp>
        <p:nvSpPr>
          <p:cNvPr name="TextBox 16" id="16"/>
          <p:cNvSpPr txBox="true"/>
          <p:nvPr/>
        </p:nvSpPr>
        <p:spPr>
          <a:xfrm rot="0">
            <a:off x="1937296" y="5090071"/>
            <a:ext cx="8445550" cy="413147"/>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Maintain counts and data integrity automatically at transaction time.</a:t>
            </a:r>
          </a:p>
        </p:txBody>
      </p:sp>
      <p:grpSp>
        <p:nvGrpSpPr>
          <p:cNvPr name="Group 17" id="17"/>
          <p:cNvGrpSpPr/>
          <p:nvPr/>
        </p:nvGrpSpPr>
        <p:grpSpPr>
          <a:xfrm rot="0">
            <a:off x="1603474" y="6355705"/>
            <a:ext cx="222497" cy="1001316"/>
            <a:chOff x="0" y="0"/>
            <a:chExt cx="296663" cy="1335088"/>
          </a:xfrm>
        </p:grpSpPr>
        <p:sp>
          <p:nvSpPr>
            <p:cNvPr name="Freeform 18" id="18"/>
            <p:cNvSpPr/>
            <p:nvPr/>
          </p:nvSpPr>
          <p:spPr>
            <a:xfrm flipH="false" flipV="false" rot="0">
              <a:off x="0" y="0"/>
              <a:ext cx="296545" cy="1335024"/>
            </a:xfrm>
            <a:custGeom>
              <a:avLst/>
              <a:gdLst/>
              <a:ahLst/>
              <a:cxnLst/>
              <a:rect r="r" b="b" t="t" l="l"/>
              <a:pathLst>
                <a:path h="1335024" w="296545">
                  <a:moveTo>
                    <a:pt x="0" y="44450"/>
                  </a:moveTo>
                  <a:cubicBezTo>
                    <a:pt x="0" y="19939"/>
                    <a:pt x="19939" y="0"/>
                    <a:pt x="44450" y="0"/>
                  </a:cubicBezTo>
                  <a:lnTo>
                    <a:pt x="252095" y="0"/>
                  </a:lnTo>
                  <a:cubicBezTo>
                    <a:pt x="276733" y="0"/>
                    <a:pt x="296545" y="19939"/>
                    <a:pt x="296545" y="44450"/>
                  </a:cubicBezTo>
                  <a:lnTo>
                    <a:pt x="296545" y="1290574"/>
                  </a:lnTo>
                  <a:cubicBezTo>
                    <a:pt x="296545" y="1315212"/>
                    <a:pt x="276606" y="1335024"/>
                    <a:pt x="252095" y="1335024"/>
                  </a:cubicBezTo>
                  <a:lnTo>
                    <a:pt x="44450" y="1335024"/>
                  </a:lnTo>
                  <a:cubicBezTo>
                    <a:pt x="19812" y="1335024"/>
                    <a:pt x="0" y="1315085"/>
                    <a:pt x="0" y="1290574"/>
                  </a:cubicBezTo>
                  <a:close/>
                </a:path>
              </a:pathLst>
            </a:custGeom>
            <a:solidFill>
              <a:srgbClr val="F3E7D4"/>
            </a:solidFill>
          </p:spPr>
        </p:sp>
      </p:grpSp>
      <p:grpSp>
        <p:nvGrpSpPr>
          <p:cNvPr name="Group 19" id="19"/>
          <p:cNvGrpSpPr/>
          <p:nvPr/>
        </p:nvGrpSpPr>
        <p:grpSpPr>
          <a:xfrm rot="0">
            <a:off x="1380976" y="6209556"/>
            <a:ext cx="667643" cy="667642"/>
            <a:chOff x="0" y="0"/>
            <a:chExt cx="890190" cy="890190"/>
          </a:xfrm>
        </p:grpSpPr>
        <p:sp>
          <p:nvSpPr>
            <p:cNvPr name="Freeform 20" id="20"/>
            <p:cNvSpPr/>
            <p:nvPr/>
          </p:nvSpPr>
          <p:spPr>
            <a:xfrm flipH="false" flipV="false" rot="0">
              <a:off x="0" y="0"/>
              <a:ext cx="890143" cy="890143"/>
            </a:xfrm>
            <a:custGeom>
              <a:avLst/>
              <a:gdLst/>
              <a:ahLst/>
              <a:cxnLst/>
              <a:rect r="r" b="b" t="t" l="l"/>
              <a:pathLst>
                <a:path h="890143" w="890143">
                  <a:moveTo>
                    <a:pt x="0" y="445135"/>
                  </a:moveTo>
                  <a:cubicBezTo>
                    <a:pt x="0" y="199263"/>
                    <a:pt x="199263" y="0"/>
                    <a:pt x="445135" y="0"/>
                  </a:cubicBezTo>
                  <a:cubicBezTo>
                    <a:pt x="691007" y="0"/>
                    <a:pt x="890143" y="199263"/>
                    <a:pt x="890143" y="445135"/>
                  </a:cubicBezTo>
                  <a:cubicBezTo>
                    <a:pt x="890143" y="691007"/>
                    <a:pt x="690880" y="890143"/>
                    <a:pt x="445135" y="890143"/>
                  </a:cubicBezTo>
                  <a:cubicBezTo>
                    <a:pt x="199390" y="890143"/>
                    <a:pt x="0" y="690880"/>
                    <a:pt x="0" y="445135"/>
                  </a:cubicBezTo>
                  <a:close/>
                </a:path>
              </a:pathLst>
            </a:custGeom>
            <a:solidFill>
              <a:srgbClr val="F3E7D4"/>
            </a:solidFill>
          </p:spPr>
        </p:sp>
      </p:grpSp>
      <p:sp>
        <p:nvSpPr>
          <p:cNvPr name="Freeform 21" id="21" descr="preencoded.png"/>
          <p:cNvSpPr/>
          <p:nvPr/>
        </p:nvSpPr>
        <p:spPr>
          <a:xfrm flipH="false" flipV="false" rot="0">
            <a:off x="1547812" y="6376541"/>
            <a:ext cx="333821" cy="333821"/>
          </a:xfrm>
          <a:custGeom>
            <a:avLst/>
            <a:gdLst/>
            <a:ahLst/>
            <a:cxnLst/>
            <a:rect r="r" b="b" t="t" l="l"/>
            <a:pathLst>
              <a:path h="333821" w="333821">
                <a:moveTo>
                  <a:pt x="0" y="0"/>
                </a:moveTo>
                <a:lnTo>
                  <a:pt x="333822" y="0"/>
                </a:lnTo>
                <a:lnTo>
                  <a:pt x="333822" y="333821"/>
                </a:lnTo>
                <a:lnTo>
                  <a:pt x="0" y="333821"/>
                </a:lnTo>
                <a:lnTo>
                  <a:pt x="0" y="0"/>
                </a:lnTo>
                <a:close/>
              </a:path>
            </a:pathLst>
          </a:custGeom>
          <a:blipFill>
            <a:blip r:embed="rId5">
              <a:extLst>
                <a:ext uri="{96DAC541-7B7A-43D3-8B79-37D633B846F1}">
                  <asvg:svgBlip xmlns:asvg="http://schemas.microsoft.com/office/drawing/2016/SVG/main" r:embed="rId6"/>
                </a:ext>
              </a:extLst>
            </a:blip>
            <a:stretch>
              <a:fillRect l="-2777" t="0" r="-2777" b="0"/>
            </a:stretch>
          </a:blipFill>
        </p:spPr>
      </p:sp>
      <p:sp>
        <p:nvSpPr>
          <p:cNvPr name="TextBox 22" id="22"/>
          <p:cNvSpPr txBox="true"/>
          <p:nvPr/>
        </p:nvSpPr>
        <p:spPr>
          <a:xfrm rot="0">
            <a:off x="2271118" y="6234856"/>
            <a:ext cx="2618185" cy="336649"/>
          </a:xfrm>
          <a:prstGeom prst="rect">
            <a:avLst/>
          </a:prstGeom>
        </p:spPr>
        <p:txBody>
          <a:bodyPr anchor="t" rtlCol="false" tIns="0" lIns="0" bIns="0" rIns="0">
            <a:spAutoFit/>
          </a:bodyPr>
          <a:lstStyle/>
          <a:p>
            <a:pPr algn="l">
              <a:lnSpc>
                <a:spcPts val="2562"/>
              </a:lnSpc>
            </a:pPr>
            <a:r>
              <a:rPr lang="en-US" sz="2000">
                <a:solidFill>
                  <a:srgbClr val="3A3630"/>
                </a:solidFill>
                <a:latin typeface="Lora"/>
                <a:ea typeface="Lora"/>
                <a:cs typeface="Lora"/>
                <a:sym typeface="Lora"/>
              </a:rPr>
              <a:t>Roles &amp; Security</a:t>
            </a:r>
          </a:p>
        </p:txBody>
      </p:sp>
      <p:sp>
        <p:nvSpPr>
          <p:cNvPr name="TextBox 23" id="23"/>
          <p:cNvSpPr txBox="true"/>
          <p:nvPr/>
        </p:nvSpPr>
        <p:spPr>
          <a:xfrm rot="0">
            <a:off x="2271118" y="6647855"/>
            <a:ext cx="8111729" cy="413147"/>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Protect sensitive borrower data and limit destructive operations.</a:t>
            </a:r>
          </a:p>
        </p:txBody>
      </p:sp>
      <p:grpSp>
        <p:nvGrpSpPr>
          <p:cNvPr name="Group 24" id="24"/>
          <p:cNvGrpSpPr/>
          <p:nvPr/>
        </p:nvGrpSpPr>
        <p:grpSpPr>
          <a:xfrm rot="0">
            <a:off x="1937296" y="7913489"/>
            <a:ext cx="222497" cy="1283643"/>
            <a:chOff x="0" y="0"/>
            <a:chExt cx="296663" cy="1711523"/>
          </a:xfrm>
        </p:grpSpPr>
        <p:sp>
          <p:nvSpPr>
            <p:cNvPr name="Freeform 25" id="25"/>
            <p:cNvSpPr/>
            <p:nvPr/>
          </p:nvSpPr>
          <p:spPr>
            <a:xfrm flipH="false" flipV="false" rot="0">
              <a:off x="0" y="0"/>
              <a:ext cx="296545" cy="1711452"/>
            </a:xfrm>
            <a:custGeom>
              <a:avLst/>
              <a:gdLst/>
              <a:ahLst/>
              <a:cxnLst/>
              <a:rect r="r" b="b" t="t" l="l"/>
              <a:pathLst>
                <a:path h="1711452" w="296545">
                  <a:moveTo>
                    <a:pt x="0" y="44450"/>
                  </a:moveTo>
                  <a:cubicBezTo>
                    <a:pt x="0" y="19939"/>
                    <a:pt x="19939" y="0"/>
                    <a:pt x="44450" y="0"/>
                  </a:cubicBezTo>
                  <a:lnTo>
                    <a:pt x="252095" y="0"/>
                  </a:lnTo>
                  <a:cubicBezTo>
                    <a:pt x="276733" y="0"/>
                    <a:pt x="296545" y="19939"/>
                    <a:pt x="296545" y="44450"/>
                  </a:cubicBezTo>
                  <a:lnTo>
                    <a:pt x="296545" y="1667002"/>
                  </a:lnTo>
                  <a:cubicBezTo>
                    <a:pt x="296545" y="1691640"/>
                    <a:pt x="276606" y="1711452"/>
                    <a:pt x="252095" y="1711452"/>
                  </a:cubicBezTo>
                  <a:lnTo>
                    <a:pt x="44450" y="1711452"/>
                  </a:lnTo>
                  <a:cubicBezTo>
                    <a:pt x="19812" y="1711452"/>
                    <a:pt x="0" y="1691513"/>
                    <a:pt x="0" y="1667002"/>
                  </a:cubicBezTo>
                  <a:close/>
                </a:path>
              </a:pathLst>
            </a:custGeom>
            <a:solidFill>
              <a:srgbClr val="F3E7D4"/>
            </a:solidFill>
          </p:spPr>
        </p:sp>
      </p:grpSp>
      <p:grpSp>
        <p:nvGrpSpPr>
          <p:cNvPr name="Group 26" id="26"/>
          <p:cNvGrpSpPr/>
          <p:nvPr/>
        </p:nvGrpSpPr>
        <p:grpSpPr>
          <a:xfrm rot="0">
            <a:off x="1714797" y="7767340"/>
            <a:ext cx="667642" cy="667642"/>
            <a:chOff x="0" y="0"/>
            <a:chExt cx="890190" cy="890190"/>
          </a:xfrm>
        </p:grpSpPr>
        <p:sp>
          <p:nvSpPr>
            <p:cNvPr name="Freeform 27" id="27"/>
            <p:cNvSpPr/>
            <p:nvPr/>
          </p:nvSpPr>
          <p:spPr>
            <a:xfrm flipH="false" flipV="false" rot="0">
              <a:off x="0" y="0"/>
              <a:ext cx="890143" cy="890143"/>
            </a:xfrm>
            <a:custGeom>
              <a:avLst/>
              <a:gdLst/>
              <a:ahLst/>
              <a:cxnLst/>
              <a:rect r="r" b="b" t="t" l="l"/>
              <a:pathLst>
                <a:path h="890143" w="890143">
                  <a:moveTo>
                    <a:pt x="0" y="445135"/>
                  </a:moveTo>
                  <a:cubicBezTo>
                    <a:pt x="0" y="199263"/>
                    <a:pt x="199263" y="0"/>
                    <a:pt x="445135" y="0"/>
                  </a:cubicBezTo>
                  <a:cubicBezTo>
                    <a:pt x="691007" y="0"/>
                    <a:pt x="890143" y="199263"/>
                    <a:pt x="890143" y="445135"/>
                  </a:cubicBezTo>
                  <a:cubicBezTo>
                    <a:pt x="890143" y="691007"/>
                    <a:pt x="690880" y="890143"/>
                    <a:pt x="445135" y="890143"/>
                  </a:cubicBezTo>
                  <a:cubicBezTo>
                    <a:pt x="199390" y="890143"/>
                    <a:pt x="0" y="690880"/>
                    <a:pt x="0" y="445135"/>
                  </a:cubicBezTo>
                  <a:close/>
                </a:path>
              </a:pathLst>
            </a:custGeom>
            <a:solidFill>
              <a:srgbClr val="F3E7D4"/>
            </a:solidFill>
          </p:spPr>
        </p:sp>
      </p:grpSp>
      <p:sp>
        <p:nvSpPr>
          <p:cNvPr name="Freeform 28" id="28" descr="preencoded.png"/>
          <p:cNvSpPr/>
          <p:nvPr/>
        </p:nvSpPr>
        <p:spPr>
          <a:xfrm flipH="false" flipV="false" rot="0">
            <a:off x="1881634" y="7934325"/>
            <a:ext cx="333821" cy="333821"/>
          </a:xfrm>
          <a:custGeom>
            <a:avLst/>
            <a:gdLst/>
            <a:ahLst/>
            <a:cxnLst/>
            <a:rect r="r" b="b" t="t" l="l"/>
            <a:pathLst>
              <a:path h="333821" w="333821">
                <a:moveTo>
                  <a:pt x="0" y="0"/>
                </a:moveTo>
                <a:lnTo>
                  <a:pt x="333821" y="0"/>
                </a:lnTo>
                <a:lnTo>
                  <a:pt x="333821" y="333821"/>
                </a:lnTo>
                <a:lnTo>
                  <a:pt x="0" y="333821"/>
                </a:lnTo>
                <a:lnTo>
                  <a:pt x="0" y="0"/>
                </a:lnTo>
                <a:close/>
              </a:path>
            </a:pathLst>
          </a:custGeom>
          <a:blipFill>
            <a:blip r:embed="rId7">
              <a:extLst>
                <a:ext uri="{96DAC541-7B7A-43D3-8B79-37D633B846F1}">
                  <asvg:svgBlip xmlns:asvg="http://schemas.microsoft.com/office/drawing/2016/SVG/main" r:embed="rId8"/>
                </a:ext>
              </a:extLst>
            </a:blip>
            <a:stretch>
              <a:fillRect l="-8333" t="0" r="-8333" b="0"/>
            </a:stretch>
          </a:blipFill>
        </p:spPr>
      </p:sp>
      <p:sp>
        <p:nvSpPr>
          <p:cNvPr name="TextBox 29" id="29"/>
          <p:cNvSpPr txBox="true"/>
          <p:nvPr/>
        </p:nvSpPr>
        <p:spPr>
          <a:xfrm rot="0">
            <a:off x="2604939" y="7792641"/>
            <a:ext cx="2618185" cy="336649"/>
          </a:xfrm>
          <a:prstGeom prst="rect">
            <a:avLst/>
          </a:prstGeom>
        </p:spPr>
        <p:txBody>
          <a:bodyPr anchor="t" rtlCol="false" tIns="0" lIns="0" bIns="0" rIns="0">
            <a:spAutoFit/>
          </a:bodyPr>
          <a:lstStyle/>
          <a:p>
            <a:pPr algn="l">
              <a:lnSpc>
                <a:spcPts val="2562"/>
              </a:lnSpc>
            </a:pPr>
            <a:r>
              <a:rPr lang="en-US" sz="2000">
                <a:solidFill>
                  <a:srgbClr val="3A3630"/>
                </a:solidFill>
                <a:latin typeface="Lora"/>
                <a:ea typeface="Lora"/>
                <a:cs typeface="Lora"/>
                <a:sym typeface="Lora"/>
              </a:rPr>
              <a:t>Dashboards</a:t>
            </a:r>
          </a:p>
        </p:txBody>
      </p:sp>
      <p:sp>
        <p:nvSpPr>
          <p:cNvPr name="TextBox 30" id="30"/>
          <p:cNvSpPr txBox="true"/>
          <p:nvPr/>
        </p:nvSpPr>
        <p:spPr>
          <a:xfrm rot="0">
            <a:off x="2604939" y="8205639"/>
            <a:ext cx="7777906" cy="769144"/>
          </a:xfrm>
          <a:prstGeom prst="rect">
            <a:avLst/>
          </a:prstGeom>
        </p:spPr>
        <p:txBody>
          <a:bodyPr anchor="t" rtlCol="false" tIns="0" lIns="0" bIns="0" rIns="0">
            <a:spAutoFit/>
          </a:bodyPr>
          <a:lstStyle/>
          <a:p>
            <a:pPr algn="l">
              <a:lnSpc>
                <a:spcPts val="2750"/>
              </a:lnSpc>
            </a:pPr>
            <a:r>
              <a:rPr lang="en-US" sz="1750">
                <a:solidFill>
                  <a:srgbClr val="3A3630"/>
                </a:solidFill>
                <a:latin typeface="Source Han Sans JP"/>
                <a:ea typeface="Source Han Sans JP"/>
                <a:cs typeface="Source Han Sans JP"/>
                <a:sym typeface="Source Han Sans JP"/>
              </a:rPr>
              <a:t>Operational dashboards that surface trends, overdue items, and branch KPIs in real time.</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sp>
        <p:nvSpPr>
          <p:cNvPr name="TextBox 4" id="4"/>
          <p:cNvSpPr txBox="true"/>
          <p:nvPr/>
        </p:nvSpPr>
        <p:spPr>
          <a:xfrm rot="0">
            <a:off x="2939765" y="2479444"/>
            <a:ext cx="12408471" cy="1299177"/>
          </a:xfrm>
          <a:prstGeom prst="rect">
            <a:avLst/>
          </a:prstGeom>
        </p:spPr>
        <p:txBody>
          <a:bodyPr anchor="t" rtlCol="false" tIns="0" lIns="0" bIns="0" rIns="0">
            <a:spAutoFit/>
          </a:bodyPr>
          <a:lstStyle/>
          <a:p>
            <a:pPr algn="l">
              <a:lnSpc>
                <a:spcPts val="10348"/>
              </a:lnSpc>
            </a:pPr>
            <a:r>
              <a:rPr lang="en-US" sz="8214">
                <a:solidFill>
                  <a:srgbClr val="38512F"/>
                </a:solidFill>
                <a:latin typeface="Lora"/>
                <a:ea typeface="Lora"/>
                <a:cs typeface="Lora"/>
                <a:sym typeface="Lora"/>
              </a:rPr>
              <a:t>Thank You — Questions?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11430000" y="0"/>
            <a:ext cx="6858000" cy="10287000"/>
            <a:chOff x="0" y="0"/>
            <a:chExt cx="9144000" cy="13716000"/>
          </a:xfrm>
        </p:grpSpPr>
        <p:sp>
          <p:nvSpPr>
            <p:cNvPr name="Freeform 5" id="5"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2">
                <a:alphaModFix amt="70000"/>
              </a:blip>
              <a:stretch>
                <a:fillRect l="0" t="0" r="0" b="0"/>
              </a:stretch>
            </a:blipFill>
          </p:spPr>
        </p:sp>
      </p:grpSp>
      <p:sp>
        <p:nvSpPr>
          <p:cNvPr name="TextBox 6" id="6"/>
          <p:cNvSpPr txBox="true"/>
          <p:nvPr/>
        </p:nvSpPr>
        <p:spPr>
          <a:xfrm rot="0">
            <a:off x="1047155" y="3139529"/>
            <a:ext cx="6160442" cy="788937"/>
          </a:xfrm>
          <a:prstGeom prst="rect">
            <a:avLst/>
          </a:prstGeom>
        </p:spPr>
        <p:txBody>
          <a:bodyPr anchor="t" rtlCol="false" tIns="0" lIns="0" bIns="0" rIns="0">
            <a:spAutoFit/>
          </a:bodyPr>
          <a:lstStyle/>
          <a:p>
            <a:pPr algn="l">
              <a:lnSpc>
                <a:spcPts val="6062"/>
              </a:lnSpc>
            </a:pPr>
            <a:r>
              <a:rPr lang="en-US" sz="4812">
                <a:solidFill>
                  <a:srgbClr val="38512F"/>
                </a:solidFill>
                <a:latin typeface="Lora"/>
                <a:ea typeface="Lora"/>
                <a:cs typeface="Lora"/>
                <a:sym typeface="Lora"/>
              </a:rPr>
              <a:t>Introduction</a:t>
            </a:r>
          </a:p>
        </p:txBody>
      </p:sp>
      <p:sp>
        <p:nvSpPr>
          <p:cNvPr name="TextBox 7" id="7"/>
          <p:cNvSpPr txBox="true"/>
          <p:nvPr/>
        </p:nvSpPr>
        <p:spPr>
          <a:xfrm rot="0">
            <a:off x="1047155" y="4244876"/>
            <a:ext cx="9335691" cy="1751410"/>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Libraries store diverse data about books, authors, borrowers, loans, and branches. Manual or spreadsheet-based management causes inefficiency, duplicated records, and integrity problems. A relational database enforces structure, constraints, and relationships so librarians can reliably find and manage resources. </a:t>
            </a:r>
          </a:p>
        </p:txBody>
      </p:sp>
      <p:sp>
        <p:nvSpPr>
          <p:cNvPr name="TextBox 8" id="8"/>
          <p:cNvSpPr txBox="true"/>
          <p:nvPr/>
        </p:nvSpPr>
        <p:spPr>
          <a:xfrm rot="0">
            <a:off x="1047155" y="6214616"/>
            <a:ext cx="9335691" cy="913805"/>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This presentation explains the design decisions and demonstrates key SQL queries for common operational and analytical tasks.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28700" y="1028486"/>
            <a:ext cx="5775424" cy="741015"/>
          </a:xfrm>
          <a:prstGeom prst="rect">
            <a:avLst/>
          </a:prstGeom>
        </p:spPr>
        <p:txBody>
          <a:bodyPr anchor="t" rtlCol="false" tIns="0" lIns="0" bIns="0" rIns="0">
            <a:spAutoFit/>
          </a:bodyPr>
          <a:lstStyle/>
          <a:p>
            <a:pPr algn="l">
              <a:lnSpc>
                <a:spcPts val="5625"/>
              </a:lnSpc>
            </a:pPr>
            <a:r>
              <a:rPr lang="en-US" sz="4499">
                <a:solidFill>
                  <a:srgbClr val="38512F"/>
                </a:solidFill>
                <a:latin typeface="Lora"/>
                <a:ea typeface="Lora"/>
                <a:cs typeface="Lora"/>
                <a:sym typeface="Lora"/>
              </a:rPr>
              <a:t>Objective</a:t>
            </a:r>
          </a:p>
        </p:txBody>
      </p:sp>
      <p:sp>
        <p:nvSpPr>
          <p:cNvPr name="TextBox 7" id="7"/>
          <p:cNvSpPr txBox="true"/>
          <p:nvPr/>
        </p:nvSpPr>
        <p:spPr>
          <a:xfrm rot="0">
            <a:off x="981819" y="2636276"/>
            <a:ext cx="7862739" cy="478334"/>
          </a:xfrm>
          <a:prstGeom prst="rect">
            <a:avLst/>
          </a:prstGeom>
        </p:spPr>
        <p:txBody>
          <a:bodyPr anchor="t" rtlCol="false" tIns="0" lIns="0" bIns="0" rIns="0">
            <a:spAutoFit/>
          </a:bodyPr>
          <a:lstStyle/>
          <a:p>
            <a:pPr algn="l">
              <a:lnSpc>
                <a:spcPts val="3062"/>
              </a:lnSpc>
            </a:pPr>
            <a:r>
              <a:rPr lang="en-US" sz="1874">
                <a:solidFill>
                  <a:srgbClr val="3A3630"/>
                </a:solidFill>
                <a:latin typeface="Source Han Sans JP"/>
                <a:ea typeface="Source Han Sans JP"/>
                <a:cs typeface="Source Han Sans JP"/>
                <a:sym typeface="Source Han Sans JP"/>
              </a:rPr>
              <a:t>Primary goals:</a:t>
            </a:r>
          </a:p>
        </p:txBody>
      </p:sp>
      <p:sp>
        <p:nvSpPr>
          <p:cNvPr name="TextBox 8" id="8"/>
          <p:cNvSpPr txBox="true"/>
          <p:nvPr/>
        </p:nvSpPr>
        <p:spPr>
          <a:xfrm rot="0">
            <a:off x="981819" y="3249746"/>
            <a:ext cx="7862739" cy="870942"/>
          </a:xfrm>
          <a:prstGeom prst="rect">
            <a:avLst/>
          </a:prstGeom>
        </p:spPr>
        <p:txBody>
          <a:bodyPr anchor="t" rtlCol="false" tIns="0" lIns="0" bIns="0" rIns="0">
            <a:spAutoFit/>
          </a:bodyPr>
          <a:lstStyle/>
          <a:p>
            <a:pPr algn="l" marL="282773" indent="-141387" lvl="1">
              <a:lnSpc>
                <a:spcPts val="3062"/>
              </a:lnSpc>
              <a:buFont typeface="Arial"/>
              <a:buChar char="•"/>
            </a:pPr>
            <a:r>
              <a:rPr lang="en-US" sz="1874">
                <a:solidFill>
                  <a:srgbClr val="3A3630"/>
                </a:solidFill>
                <a:latin typeface="Source Han Sans JP"/>
                <a:ea typeface="Source Han Sans JP"/>
                <a:cs typeface="Source Han Sans JP"/>
                <a:sym typeface="Source Han Sans JP"/>
              </a:rPr>
              <a:t>Design an intuitive relational schema for library operations across multiple branches.</a:t>
            </a:r>
          </a:p>
        </p:txBody>
      </p:sp>
      <p:sp>
        <p:nvSpPr>
          <p:cNvPr name="TextBox 9" id="9"/>
          <p:cNvSpPr txBox="true"/>
          <p:nvPr/>
        </p:nvSpPr>
        <p:spPr>
          <a:xfrm rot="0">
            <a:off x="981819" y="4120836"/>
            <a:ext cx="7862739" cy="870942"/>
          </a:xfrm>
          <a:prstGeom prst="rect">
            <a:avLst/>
          </a:prstGeom>
        </p:spPr>
        <p:txBody>
          <a:bodyPr anchor="t" rtlCol="false" tIns="0" lIns="0" bIns="0" rIns="0">
            <a:spAutoFit/>
          </a:bodyPr>
          <a:lstStyle/>
          <a:p>
            <a:pPr algn="l" marL="282773" indent="-141387" lvl="1">
              <a:lnSpc>
                <a:spcPts val="3062"/>
              </a:lnSpc>
              <a:buFont typeface="Arial"/>
              <a:buChar char="•"/>
            </a:pPr>
            <a:r>
              <a:rPr lang="en-US" sz="1874">
                <a:solidFill>
                  <a:srgbClr val="3A3630"/>
                </a:solidFill>
                <a:latin typeface="Source Han Sans JP"/>
                <a:ea typeface="Source Han Sans JP"/>
                <a:cs typeface="Source Han Sans JP"/>
                <a:sym typeface="Source Han Sans JP"/>
              </a:rPr>
              <a:t>Enforce data integrity using keys and constraints (PKs, FKs, unique constraints).</a:t>
            </a:r>
          </a:p>
        </p:txBody>
      </p:sp>
      <p:sp>
        <p:nvSpPr>
          <p:cNvPr name="TextBox 10" id="10"/>
          <p:cNvSpPr txBox="true"/>
          <p:nvPr/>
        </p:nvSpPr>
        <p:spPr>
          <a:xfrm rot="0">
            <a:off x="981819" y="4991927"/>
            <a:ext cx="7862739" cy="870943"/>
          </a:xfrm>
          <a:prstGeom prst="rect">
            <a:avLst/>
          </a:prstGeom>
        </p:spPr>
        <p:txBody>
          <a:bodyPr anchor="t" rtlCol="false" tIns="0" lIns="0" bIns="0" rIns="0">
            <a:spAutoFit/>
          </a:bodyPr>
          <a:lstStyle/>
          <a:p>
            <a:pPr algn="l" marL="282773" indent="-141387" lvl="1">
              <a:lnSpc>
                <a:spcPts val="3062"/>
              </a:lnSpc>
              <a:buFont typeface="Arial"/>
              <a:buChar char="•"/>
            </a:pPr>
            <a:r>
              <a:rPr lang="en-US" sz="1874">
                <a:solidFill>
                  <a:srgbClr val="3A3630"/>
                </a:solidFill>
                <a:latin typeface="Source Han Sans JP"/>
                <a:ea typeface="Source Han Sans JP"/>
                <a:cs typeface="Source Han Sans JP"/>
                <a:sym typeface="Source Han Sans JP"/>
              </a:rPr>
              <a:t>Support efficient tracking of books, individual copies, loans, and borrowers.</a:t>
            </a:r>
          </a:p>
        </p:txBody>
      </p:sp>
      <p:sp>
        <p:nvSpPr>
          <p:cNvPr name="TextBox 11" id="11"/>
          <p:cNvSpPr txBox="true"/>
          <p:nvPr/>
        </p:nvSpPr>
        <p:spPr>
          <a:xfrm rot="0">
            <a:off x="981819" y="5863018"/>
            <a:ext cx="7862739" cy="870942"/>
          </a:xfrm>
          <a:prstGeom prst="rect">
            <a:avLst/>
          </a:prstGeom>
        </p:spPr>
        <p:txBody>
          <a:bodyPr anchor="t" rtlCol="false" tIns="0" lIns="0" bIns="0" rIns="0">
            <a:spAutoFit/>
          </a:bodyPr>
          <a:lstStyle/>
          <a:p>
            <a:pPr algn="l" marL="282773" indent="-141387" lvl="1">
              <a:lnSpc>
                <a:spcPts val="3062"/>
              </a:lnSpc>
              <a:buFont typeface="Arial"/>
              <a:buChar char="•"/>
            </a:pPr>
            <a:r>
              <a:rPr lang="en-US" sz="1874">
                <a:solidFill>
                  <a:srgbClr val="3A3630"/>
                </a:solidFill>
                <a:latin typeface="Source Han Sans JP"/>
                <a:ea typeface="Source Han Sans JP"/>
                <a:cs typeface="Source Han Sans JP"/>
                <a:sym typeface="Source Han Sans JP"/>
              </a:rPr>
              <a:t>Provide example SQL queries that demonstrate real-world reporting and investigation.</a:t>
            </a:r>
          </a:p>
        </p:txBody>
      </p:sp>
      <p:grpSp>
        <p:nvGrpSpPr>
          <p:cNvPr name="Group 12" id="12"/>
          <p:cNvGrpSpPr/>
          <p:nvPr/>
        </p:nvGrpSpPr>
        <p:grpSpPr>
          <a:xfrm rot="0">
            <a:off x="9396561" y="1146283"/>
            <a:ext cx="7862739" cy="7862739"/>
            <a:chOff x="0" y="0"/>
            <a:chExt cx="10483652" cy="10483652"/>
          </a:xfrm>
        </p:grpSpPr>
        <p:sp>
          <p:nvSpPr>
            <p:cNvPr name="Freeform 13" id="13" descr="preencoded.png"/>
            <p:cNvSpPr/>
            <p:nvPr/>
          </p:nvSpPr>
          <p:spPr>
            <a:xfrm flipH="false" flipV="false" rot="0">
              <a:off x="0" y="0"/>
              <a:ext cx="10483596" cy="10483596"/>
            </a:xfrm>
            <a:custGeom>
              <a:avLst/>
              <a:gdLst/>
              <a:ahLst/>
              <a:cxnLst/>
              <a:rect r="r" b="b" t="t" l="l"/>
              <a:pathLst>
                <a:path h="10483596" w="10483596">
                  <a:moveTo>
                    <a:pt x="0" y="0"/>
                  </a:moveTo>
                  <a:lnTo>
                    <a:pt x="10483596" y="0"/>
                  </a:lnTo>
                  <a:lnTo>
                    <a:pt x="10483596" y="10483596"/>
                  </a:lnTo>
                  <a:lnTo>
                    <a:pt x="0" y="10483596"/>
                  </a:lnTo>
                  <a:lnTo>
                    <a:pt x="0" y="0"/>
                  </a:lnTo>
                  <a:close/>
                </a:path>
              </a:pathLst>
            </a:custGeom>
            <a:blipFill>
              <a:blip r:embed="rId2">
                <a:alphaModFix amt="70000"/>
              </a:blip>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sp>
        <p:nvSpPr>
          <p:cNvPr name="TextBox 4" id="4"/>
          <p:cNvSpPr txBox="true"/>
          <p:nvPr/>
        </p:nvSpPr>
        <p:spPr>
          <a:xfrm rot="0">
            <a:off x="1188194" y="1533095"/>
            <a:ext cx="7621202" cy="990543"/>
          </a:xfrm>
          <a:prstGeom prst="rect">
            <a:avLst/>
          </a:prstGeom>
        </p:spPr>
        <p:txBody>
          <a:bodyPr anchor="t" rtlCol="false" tIns="0" lIns="0" bIns="0" rIns="0">
            <a:spAutoFit/>
          </a:bodyPr>
          <a:lstStyle/>
          <a:p>
            <a:pPr algn="l">
              <a:lnSpc>
                <a:spcPts val="7500"/>
              </a:lnSpc>
            </a:pPr>
            <a:r>
              <a:rPr lang="en-US" sz="5953">
                <a:solidFill>
                  <a:srgbClr val="38512F"/>
                </a:solidFill>
                <a:latin typeface="Lora"/>
                <a:ea typeface="Lora"/>
                <a:cs typeface="Lora"/>
                <a:sym typeface="Lora"/>
              </a:rPr>
              <a:t>Problem Statement</a:t>
            </a:r>
          </a:p>
        </p:txBody>
      </p:sp>
      <p:sp>
        <p:nvSpPr>
          <p:cNvPr name="TextBox 5" id="5"/>
          <p:cNvSpPr txBox="true"/>
          <p:nvPr/>
        </p:nvSpPr>
        <p:spPr>
          <a:xfrm rot="0">
            <a:off x="1188194" y="2904567"/>
            <a:ext cx="11549363" cy="1998000"/>
          </a:xfrm>
          <a:prstGeom prst="rect">
            <a:avLst/>
          </a:prstGeom>
        </p:spPr>
        <p:txBody>
          <a:bodyPr anchor="t" rtlCol="false" tIns="0" lIns="0" bIns="0" rIns="0">
            <a:spAutoFit/>
          </a:bodyPr>
          <a:lstStyle/>
          <a:p>
            <a:pPr algn="l">
              <a:lnSpc>
                <a:spcPts val="4020"/>
              </a:lnSpc>
            </a:pPr>
            <a:r>
              <a:rPr lang="en-US" sz="2474">
                <a:solidFill>
                  <a:srgbClr val="3A3630"/>
                </a:solidFill>
                <a:latin typeface="Source Han Sans JP"/>
                <a:ea typeface="Source Han Sans JP"/>
                <a:cs typeface="Source Han Sans JP"/>
                <a:sym typeface="Source Han Sans JP"/>
              </a:rPr>
              <a:t>Many libraries experience redundancy (duplicate book/author records), inconsistent borrower information, and difficulties tracking individual copies across branches. The goal is to replace ad-hoc systems with a unified relational database that: </a:t>
            </a:r>
          </a:p>
        </p:txBody>
      </p:sp>
      <p:sp>
        <p:nvSpPr>
          <p:cNvPr name="TextBox 6" id="6"/>
          <p:cNvSpPr txBox="true"/>
          <p:nvPr/>
        </p:nvSpPr>
        <p:spPr>
          <a:xfrm rot="0">
            <a:off x="1188194" y="5454279"/>
            <a:ext cx="11549363" cy="622884"/>
          </a:xfrm>
          <a:prstGeom prst="rect">
            <a:avLst/>
          </a:prstGeom>
        </p:spPr>
        <p:txBody>
          <a:bodyPr anchor="t" rtlCol="false" tIns="0" lIns="0" bIns="0" rIns="0">
            <a:spAutoFit/>
          </a:bodyPr>
          <a:lstStyle/>
          <a:p>
            <a:pPr algn="l">
              <a:lnSpc>
                <a:spcPts val="4020"/>
              </a:lnSpc>
            </a:pPr>
            <a:r>
              <a:rPr lang="en-US" sz="2474">
                <a:solidFill>
                  <a:srgbClr val="3A3630"/>
                </a:solidFill>
                <a:latin typeface="Source Han Sans JP"/>
                <a:ea typeface="Source Han Sans JP"/>
                <a:cs typeface="Source Han Sans JP"/>
                <a:sym typeface="Source Han Sans JP"/>
              </a:rPr>
              <a:t>1) eliminates redundancy via normalization, </a:t>
            </a:r>
          </a:p>
        </p:txBody>
      </p:sp>
      <p:sp>
        <p:nvSpPr>
          <p:cNvPr name="TextBox 7" id="7"/>
          <p:cNvSpPr txBox="true"/>
          <p:nvPr/>
        </p:nvSpPr>
        <p:spPr>
          <a:xfrm rot="0">
            <a:off x="1188194" y="6336757"/>
            <a:ext cx="11549363" cy="622884"/>
          </a:xfrm>
          <a:prstGeom prst="rect">
            <a:avLst/>
          </a:prstGeom>
        </p:spPr>
        <p:txBody>
          <a:bodyPr anchor="t" rtlCol="false" tIns="0" lIns="0" bIns="0" rIns="0">
            <a:spAutoFit/>
          </a:bodyPr>
          <a:lstStyle/>
          <a:p>
            <a:pPr algn="l">
              <a:lnSpc>
                <a:spcPts val="4020"/>
              </a:lnSpc>
            </a:pPr>
            <a:r>
              <a:rPr lang="en-US" sz="2474">
                <a:solidFill>
                  <a:srgbClr val="3A3630"/>
                </a:solidFill>
                <a:latin typeface="Source Han Sans JP"/>
                <a:ea typeface="Source Han Sans JP"/>
                <a:cs typeface="Source Han Sans JP"/>
                <a:sym typeface="Source Han Sans JP"/>
              </a:rPr>
              <a:t>2) defines clear relationships between entities, and </a:t>
            </a:r>
          </a:p>
        </p:txBody>
      </p:sp>
      <p:sp>
        <p:nvSpPr>
          <p:cNvPr name="TextBox 8" id="8"/>
          <p:cNvSpPr txBox="true"/>
          <p:nvPr/>
        </p:nvSpPr>
        <p:spPr>
          <a:xfrm rot="0">
            <a:off x="1188194" y="7219235"/>
            <a:ext cx="11549363" cy="622884"/>
          </a:xfrm>
          <a:prstGeom prst="rect">
            <a:avLst/>
          </a:prstGeom>
        </p:spPr>
        <p:txBody>
          <a:bodyPr anchor="t" rtlCol="false" tIns="0" lIns="0" bIns="0" rIns="0">
            <a:spAutoFit/>
          </a:bodyPr>
          <a:lstStyle/>
          <a:p>
            <a:pPr algn="l">
              <a:lnSpc>
                <a:spcPts val="4020"/>
              </a:lnSpc>
            </a:pPr>
            <a:r>
              <a:rPr lang="en-US" sz="2474">
                <a:solidFill>
                  <a:srgbClr val="3A3630"/>
                </a:solidFill>
                <a:latin typeface="Source Han Sans JP"/>
                <a:ea typeface="Source Han Sans JP"/>
                <a:cs typeface="Source Han Sans JP"/>
                <a:sym typeface="Source Han Sans JP"/>
              </a:rPr>
              <a:t>3) enables automation of loan management and reporting to reduce human error.</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sp>
        <p:nvSpPr>
          <p:cNvPr name="TextBox 4" id="4"/>
          <p:cNvSpPr txBox="true"/>
          <p:nvPr/>
        </p:nvSpPr>
        <p:spPr>
          <a:xfrm rot="0">
            <a:off x="1047155" y="835521"/>
            <a:ext cx="4928295" cy="644426"/>
          </a:xfrm>
          <a:prstGeom prst="rect">
            <a:avLst/>
          </a:prstGeom>
        </p:spPr>
        <p:txBody>
          <a:bodyPr anchor="t" rtlCol="false" tIns="0" lIns="0" bIns="0" rIns="0">
            <a:spAutoFit/>
          </a:bodyPr>
          <a:lstStyle/>
          <a:p>
            <a:pPr algn="l">
              <a:lnSpc>
                <a:spcPts val="4812"/>
              </a:lnSpc>
            </a:pPr>
            <a:r>
              <a:rPr lang="en-US" sz="3875">
                <a:solidFill>
                  <a:srgbClr val="38512F"/>
                </a:solidFill>
                <a:latin typeface="Lora"/>
                <a:ea typeface="Lora"/>
                <a:cs typeface="Lora"/>
                <a:sym typeface="Lora"/>
              </a:rPr>
              <a:t>Overview of Data</a:t>
            </a:r>
          </a:p>
        </p:txBody>
      </p:sp>
      <p:sp>
        <p:nvSpPr>
          <p:cNvPr name="TextBox 5" id="5"/>
          <p:cNvSpPr txBox="true"/>
          <p:nvPr/>
        </p:nvSpPr>
        <p:spPr>
          <a:xfrm rot="0">
            <a:off x="1566862" y="2573983"/>
            <a:ext cx="2464148"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tbl_book.csv</a:t>
            </a:r>
          </a:p>
        </p:txBody>
      </p:sp>
      <p:sp>
        <p:nvSpPr>
          <p:cNvPr name="TextBox 6" id="6"/>
          <p:cNvSpPr txBox="true"/>
          <p:nvPr/>
        </p:nvSpPr>
        <p:spPr>
          <a:xfrm rot="0">
            <a:off x="1566862" y="2940993"/>
            <a:ext cx="3851970" cy="1071711"/>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Primary book metadata: BookID (PK), Title, ISBN, PublisherID, PublicationYear, Category.</a:t>
            </a:r>
          </a:p>
        </p:txBody>
      </p:sp>
      <p:sp>
        <p:nvSpPr>
          <p:cNvPr name="TextBox 7" id="7"/>
          <p:cNvSpPr txBox="true"/>
          <p:nvPr/>
        </p:nvSpPr>
        <p:spPr>
          <a:xfrm rot="0">
            <a:off x="7217941" y="5143500"/>
            <a:ext cx="2464147"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tbl_publisher.csv</a:t>
            </a:r>
          </a:p>
        </p:txBody>
      </p:sp>
      <p:sp>
        <p:nvSpPr>
          <p:cNvPr name="TextBox 8" id="8"/>
          <p:cNvSpPr txBox="true"/>
          <p:nvPr/>
        </p:nvSpPr>
        <p:spPr>
          <a:xfrm rot="0">
            <a:off x="7217941" y="5510510"/>
            <a:ext cx="3852119" cy="736699"/>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Publisher details: PublisherID (PK), Name, Address, Contact.</a:t>
            </a:r>
          </a:p>
        </p:txBody>
      </p:sp>
      <p:sp>
        <p:nvSpPr>
          <p:cNvPr name="TextBox 9" id="9"/>
          <p:cNvSpPr txBox="true"/>
          <p:nvPr/>
        </p:nvSpPr>
        <p:spPr>
          <a:xfrm rot="0">
            <a:off x="7267723" y="2573983"/>
            <a:ext cx="2539008"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tbl_book_authors.csv</a:t>
            </a:r>
          </a:p>
        </p:txBody>
      </p:sp>
      <p:sp>
        <p:nvSpPr>
          <p:cNvPr name="TextBox 10" id="10"/>
          <p:cNvSpPr txBox="true"/>
          <p:nvPr/>
        </p:nvSpPr>
        <p:spPr>
          <a:xfrm rot="0">
            <a:off x="7267723" y="2940993"/>
            <a:ext cx="3852119" cy="1071711"/>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Author association table: BookAuthorID (PK), BookID (FK), AuthorName — supports many-to-many if modeled further.</a:t>
            </a:r>
          </a:p>
        </p:txBody>
      </p:sp>
      <p:sp>
        <p:nvSpPr>
          <p:cNvPr name="TextBox 11" id="11"/>
          <p:cNvSpPr txBox="true"/>
          <p:nvPr/>
        </p:nvSpPr>
        <p:spPr>
          <a:xfrm rot="0">
            <a:off x="12733602" y="2573983"/>
            <a:ext cx="2650926"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tbl_library_branch.csv</a:t>
            </a:r>
          </a:p>
        </p:txBody>
      </p:sp>
      <p:sp>
        <p:nvSpPr>
          <p:cNvPr name="TextBox 12" id="12"/>
          <p:cNvSpPr txBox="true"/>
          <p:nvPr/>
        </p:nvSpPr>
        <p:spPr>
          <a:xfrm rot="0">
            <a:off x="12733602" y="2940993"/>
            <a:ext cx="3852119" cy="736699"/>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Branches: BranchID (PK), BranchName, Location, ContactInfo.</a:t>
            </a:r>
          </a:p>
        </p:txBody>
      </p:sp>
      <p:sp>
        <p:nvSpPr>
          <p:cNvPr name="TextBox 13" id="13"/>
          <p:cNvSpPr txBox="true"/>
          <p:nvPr/>
        </p:nvSpPr>
        <p:spPr>
          <a:xfrm rot="0">
            <a:off x="1566862" y="7264822"/>
            <a:ext cx="2464148"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tbl_book_copies.csv</a:t>
            </a:r>
          </a:p>
        </p:txBody>
      </p:sp>
      <p:sp>
        <p:nvSpPr>
          <p:cNvPr name="TextBox 14" id="14"/>
          <p:cNvSpPr txBox="true"/>
          <p:nvPr/>
        </p:nvSpPr>
        <p:spPr>
          <a:xfrm rot="0">
            <a:off x="1566862" y="7631832"/>
            <a:ext cx="3851970" cy="1071711"/>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Copies: CopyID or composite (BookID, BranchID), No_Of_Copies — tracks how many physical copies each branch holds.</a:t>
            </a:r>
          </a:p>
        </p:txBody>
      </p:sp>
      <p:sp>
        <p:nvSpPr>
          <p:cNvPr name="TextBox 15" id="15"/>
          <p:cNvSpPr txBox="true"/>
          <p:nvPr/>
        </p:nvSpPr>
        <p:spPr>
          <a:xfrm rot="0">
            <a:off x="7267723" y="7264822"/>
            <a:ext cx="2464147"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tbl_borrower.csv</a:t>
            </a:r>
          </a:p>
        </p:txBody>
      </p:sp>
      <p:sp>
        <p:nvSpPr>
          <p:cNvPr name="TextBox 16" id="16"/>
          <p:cNvSpPr txBox="true"/>
          <p:nvPr/>
        </p:nvSpPr>
        <p:spPr>
          <a:xfrm rot="0">
            <a:off x="7267723" y="7631832"/>
            <a:ext cx="3852119" cy="1071711"/>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Borrowers: CardNo (PK), BorrowerName, Address, Phone, Email — unique card numbers identify patrons.</a:t>
            </a:r>
          </a:p>
        </p:txBody>
      </p:sp>
      <p:sp>
        <p:nvSpPr>
          <p:cNvPr name="TextBox 17" id="17"/>
          <p:cNvSpPr txBox="true"/>
          <p:nvPr/>
        </p:nvSpPr>
        <p:spPr>
          <a:xfrm rot="0">
            <a:off x="12733602" y="7264822"/>
            <a:ext cx="2464148" cy="308074"/>
          </a:xfrm>
          <a:prstGeom prst="rect">
            <a:avLst/>
          </a:prstGeom>
        </p:spPr>
        <p:txBody>
          <a:bodyPr anchor="t" rtlCol="false" tIns="0" lIns="0" bIns="0" rIns="0">
            <a:spAutoFit/>
          </a:bodyPr>
          <a:lstStyle/>
          <a:p>
            <a:pPr algn="l">
              <a:lnSpc>
                <a:spcPts val="2375"/>
              </a:lnSpc>
            </a:pPr>
            <a:r>
              <a:rPr lang="en-US" sz="1937">
                <a:solidFill>
                  <a:srgbClr val="3A3630"/>
                </a:solidFill>
                <a:latin typeface="Lora"/>
                <a:ea typeface="Lora"/>
                <a:cs typeface="Lora"/>
                <a:sym typeface="Lora"/>
              </a:rPr>
              <a:t>tbl_book_loans.csv</a:t>
            </a:r>
          </a:p>
        </p:txBody>
      </p:sp>
      <p:sp>
        <p:nvSpPr>
          <p:cNvPr name="TextBox 18" id="18"/>
          <p:cNvSpPr txBox="true"/>
          <p:nvPr/>
        </p:nvSpPr>
        <p:spPr>
          <a:xfrm rot="0">
            <a:off x="12733602" y="7631832"/>
            <a:ext cx="3852119" cy="1071711"/>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Loans: LoanID (PK), BookID (FK), BranchID (FK), CardNo (FK), DateOut, DueDate, DateIn — core for circulation tracking.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Freeform 6" id="6"/>
          <p:cNvSpPr/>
          <p:nvPr/>
        </p:nvSpPr>
        <p:spPr>
          <a:xfrm flipH="false" flipV="false" rot="0">
            <a:off x="2746358" y="1470180"/>
            <a:ext cx="12236229" cy="7390867"/>
          </a:xfrm>
          <a:custGeom>
            <a:avLst/>
            <a:gdLst/>
            <a:ahLst/>
            <a:cxnLst/>
            <a:rect r="r" b="b" t="t" l="l"/>
            <a:pathLst>
              <a:path h="7390867" w="12236229">
                <a:moveTo>
                  <a:pt x="0" y="0"/>
                </a:moveTo>
                <a:lnTo>
                  <a:pt x="12236230" y="0"/>
                </a:lnTo>
                <a:lnTo>
                  <a:pt x="12236230" y="7390867"/>
                </a:lnTo>
                <a:lnTo>
                  <a:pt x="0" y="7390867"/>
                </a:lnTo>
                <a:lnTo>
                  <a:pt x="0" y="0"/>
                </a:lnTo>
                <a:close/>
              </a:path>
            </a:pathLst>
          </a:custGeom>
          <a:blipFill>
            <a:blip r:embed="rId2">
              <a:alphaModFix amt="80000"/>
            </a:blip>
            <a:stretch>
              <a:fillRect l="0" t="-874" r="-4572" b="-874"/>
            </a:stretch>
          </a:blipFill>
        </p:spPr>
      </p:sp>
      <p:sp>
        <p:nvSpPr>
          <p:cNvPr name="TextBox 7" id="7"/>
          <p:cNvSpPr txBox="true"/>
          <p:nvPr/>
        </p:nvSpPr>
        <p:spPr>
          <a:xfrm rot="0">
            <a:off x="845790" y="552896"/>
            <a:ext cx="4975771" cy="650379"/>
          </a:xfrm>
          <a:prstGeom prst="rect">
            <a:avLst/>
          </a:prstGeom>
        </p:spPr>
        <p:txBody>
          <a:bodyPr anchor="t" rtlCol="false" tIns="0" lIns="0" bIns="0" rIns="0">
            <a:spAutoFit/>
          </a:bodyPr>
          <a:lstStyle/>
          <a:p>
            <a:pPr algn="l">
              <a:lnSpc>
                <a:spcPts val="4875"/>
              </a:lnSpc>
            </a:pPr>
            <a:r>
              <a:rPr lang="en-US" sz="3875">
                <a:solidFill>
                  <a:srgbClr val="38512F"/>
                </a:solidFill>
                <a:latin typeface="Lora"/>
                <a:ea typeface="Lora"/>
                <a:cs typeface="Lora"/>
                <a:sym typeface="Lora"/>
              </a:rPr>
              <a:t>Data Model Diagram</a:t>
            </a:r>
          </a:p>
        </p:txBody>
      </p:sp>
      <p:sp>
        <p:nvSpPr>
          <p:cNvPr name="TextBox 8" id="8"/>
          <p:cNvSpPr txBox="true"/>
          <p:nvPr/>
        </p:nvSpPr>
        <p:spPr>
          <a:xfrm rot="0">
            <a:off x="845715" y="9202263"/>
            <a:ext cx="16596420" cy="743248"/>
          </a:xfrm>
          <a:prstGeom prst="rect">
            <a:avLst/>
          </a:prstGeom>
        </p:spPr>
        <p:txBody>
          <a:bodyPr anchor="t" rtlCol="false" tIns="0" lIns="0" bIns="0" rIns="0">
            <a:spAutoFit/>
          </a:bodyPr>
          <a:lstStyle/>
          <a:p>
            <a:pPr algn="l">
              <a:lnSpc>
                <a:spcPts val="2625"/>
              </a:lnSpc>
            </a:pPr>
            <a:r>
              <a:rPr lang="en-US" sz="1625">
                <a:solidFill>
                  <a:srgbClr val="3A3630"/>
                </a:solidFill>
                <a:latin typeface="Source Han Sans JP"/>
                <a:ea typeface="Source Han Sans JP"/>
                <a:cs typeface="Source Han Sans JP"/>
                <a:sym typeface="Source Han Sans JP"/>
              </a:rPr>
              <a:t>The diagram clarifies cardinality and where foreign keys enforce relationships. Normalization reduces duplicated publisher and author data; copies are tied to both Book and Branch to represent inventory per branch.</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7155" y="691306"/>
            <a:ext cx="10318849" cy="760065"/>
          </a:xfrm>
          <a:prstGeom prst="rect">
            <a:avLst/>
          </a:prstGeom>
        </p:spPr>
        <p:txBody>
          <a:bodyPr anchor="t" rtlCol="false" tIns="0" lIns="0" bIns="0" rIns="0">
            <a:spAutoFit/>
          </a:bodyPr>
          <a:lstStyle/>
          <a:p>
            <a:pPr algn="l">
              <a:lnSpc>
                <a:spcPts val="5750"/>
              </a:lnSpc>
            </a:pPr>
            <a:r>
              <a:rPr lang="en-US" sz="4562">
                <a:solidFill>
                  <a:srgbClr val="38512F"/>
                </a:solidFill>
                <a:latin typeface="Lora"/>
                <a:ea typeface="Lora"/>
                <a:cs typeface="Lora"/>
                <a:sym typeface="Lora"/>
              </a:rPr>
              <a:t>Query 1 — Book Copies at Sharpstown</a:t>
            </a:r>
          </a:p>
        </p:txBody>
      </p:sp>
      <p:sp>
        <p:nvSpPr>
          <p:cNvPr name="TextBox 7" id="7"/>
          <p:cNvSpPr txBox="true"/>
          <p:nvPr/>
        </p:nvSpPr>
        <p:spPr>
          <a:xfrm rot="0">
            <a:off x="1047155" y="1971972"/>
            <a:ext cx="11321504" cy="1269652"/>
          </a:xfrm>
          <a:prstGeom prst="rect">
            <a:avLst/>
          </a:prstGeom>
        </p:spPr>
        <p:txBody>
          <a:bodyPr anchor="t" rtlCol="false" tIns="0" lIns="0" bIns="0" rIns="0">
            <a:spAutoFit/>
          </a:bodyPr>
          <a:lstStyle/>
          <a:p>
            <a:pPr algn="l">
              <a:lnSpc>
                <a:spcPts val="3125"/>
              </a:lnSpc>
            </a:pPr>
            <a:r>
              <a:rPr lang="en-US" sz="1937">
                <a:solidFill>
                  <a:srgbClr val="3A3630"/>
                </a:solidFill>
                <a:latin typeface="Source Han Sans JP"/>
                <a:ea typeface="Source Han Sans JP"/>
                <a:cs typeface="Source Han Sans JP"/>
                <a:sym typeface="Source Han Sans JP"/>
              </a:rPr>
              <a:t>This query finds how many copies of the title "The Lost Tribe" are available specifically at the Sharpstown branch. It joins copies with books and branches to constrain results by title and branch name. Use this to answer circulation and stocking questions for branch-level procurement.</a:t>
            </a:r>
          </a:p>
        </p:txBody>
      </p:sp>
      <p:grpSp>
        <p:nvGrpSpPr>
          <p:cNvPr name="Group 8" id="8"/>
          <p:cNvGrpSpPr/>
          <p:nvPr/>
        </p:nvGrpSpPr>
        <p:grpSpPr>
          <a:xfrm rot="0">
            <a:off x="1047155" y="3521423"/>
            <a:ext cx="11321504" cy="2634854"/>
            <a:chOff x="0" y="0"/>
            <a:chExt cx="15095338" cy="3513138"/>
          </a:xfrm>
        </p:grpSpPr>
        <p:sp>
          <p:nvSpPr>
            <p:cNvPr name="Freeform 9" id="9"/>
            <p:cNvSpPr/>
            <p:nvPr/>
          </p:nvSpPr>
          <p:spPr>
            <a:xfrm flipH="false" flipV="false" rot="0">
              <a:off x="0" y="0"/>
              <a:ext cx="15095347" cy="3513163"/>
            </a:xfrm>
            <a:custGeom>
              <a:avLst/>
              <a:gdLst/>
              <a:ahLst/>
              <a:cxnLst/>
              <a:rect r="r" b="b" t="t" l="l"/>
              <a:pathLst>
                <a:path h="3513163" w="15095347">
                  <a:moveTo>
                    <a:pt x="0" y="27622"/>
                  </a:moveTo>
                  <a:cubicBezTo>
                    <a:pt x="0" y="12331"/>
                    <a:pt x="22225" y="0"/>
                    <a:pt x="49784" y="0"/>
                  </a:cubicBezTo>
                  <a:lnTo>
                    <a:pt x="15045562" y="0"/>
                  </a:lnTo>
                  <a:cubicBezTo>
                    <a:pt x="15072995" y="0"/>
                    <a:pt x="15095347" y="12331"/>
                    <a:pt x="15095347" y="27622"/>
                  </a:cubicBezTo>
                  <a:lnTo>
                    <a:pt x="15095347" y="3485530"/>
                  </a:lnTo>
                  <a:cubicBezTo>
                    <a:pt x="15095347" y="3500750"/>
                    <a:pt x="15073122" y="3513163"/>
                    <a:pt x="15045562" y="3513163"/>
                  </a:cubicBezTo>
                  <a:lnTo>
                    <a:pt x="49784" y="3513163"/>
                  </a:lnTo>
                  <a:cubicBezTo>
                    <a:pt x="22352" y="3513163"/>
                    <a:pt x="0" y="3500821"/>
                    <a:pt x="0" y="3485530"/>
                  </a:cubicBezTo>
                  <a:close/>
                </a:path>
              </a:pathLst>
            </a:custGeom>
            <a:solidFill>
              <a:srgbClr val="F1E8DA"/>
            </a:solidFill>
          </p:spPr>
        </p:sp>
      </p:grpSp>
      <p:grpSp>
        <p:nvGrpSpPr>
          <p:cNvPr name="Group 10" id="10"/>
          <p:cNvGrpSpPr/>
          <p:nvPr/>
        </p:nvGrpSpPr>
        <p:grpSpPr>
          <a:xfrm rot="0">
            <a:off x="1034803" y="3521423"/>
            <a:ext cx="11346210" cy="2634854"/>
            <a:chOff x="0" y="0"/>
            <a:chExt cx="15128280" cy="3513138"/>
          </a:xfrm>
        </p:grpSpPr>
        <p:sp>
          <p:nvSpPr>
            <p:cNvPr name="Freeform 11" id="11"/>
            <p:cNvSpPr/>
            <p:nvPr/>
          </p:nvSpPr>
          <p:spPr>
            <a:xfrm flipH="false" flipV="false" rot="0">
              <a:off x="0" y="0"/>
              <a:ext cx="15128241" cy="3513163"/>
            </a:xfrm>
            <a:custGeom>
              <a:avLst/>
              <a:gdLst/>
              <a:ahLst/>
              <a:cxnLst/>
              <a:rect r="r" b="b" t="t" l="l"/>
              <a:pathLst>
                <a:path h="3513163" w="15128241">
                  <a:moveTo>
                    <a:pt x="0" y="27622"/>
                  </a:moveTo>
                  <a:cubicBezTo>
                    <a:pt x="0" y="12331"/>
                    <a:pt x="22225" y="0"/>
                    <a:pt x="49784" y="0"/>
                  </a:cubicBezTo>
                  <a:lnTo>
                    <a:pt x="15078456" y="0"/>
                  </a:lnTo>
                  <a:cubicBezTo>
                    <a:pt x="15105889" y="0"/>
                    <a:pt x="15128241" y="12331"/>
                    <a:pt x="15128241" y="27622"/>
                  </a:cubicBezTo>
                  <a:lnTo>
                    <a:pt x="15128241" y="3485530"/>
                  </a:lnTo>
                  <a:cubicBezTo>
                    <a:pt x="15128241" y="3500750"/>
                    <a:pt x="15106016" y="3513163"/>
                    <a:pt x="15078456" y="3513163"/>
                  </a:cubicBezTo>
                  <a:lnTo>
                    <a:pt x="49784" y="3513163"/>
                  </a:lnTo>
                  <a:cubicBezTo>
                    <a:pt x="22352" y="3513163"/>
                    <a:pt x="0" y="3500821"/>
                    <a:pt x="0" y="3485530"/>
                  </a:cubicBezTo>
                  <a:close/>
                </a:path>
              </a:pathLst>
            </a:custGeom>
            <a:solidFill>
              <a:srgbClr val="F1E8DA"/>
            </a:solidFill>
          </p:spPr>
        </p:sp>
      </p:grpSp>
      <p:sp>
        <p:nvSpPr>
          <p:cNvPr name="TextBox 12" id="12"/>
          <p:cNvSpPr txBox="true"/>
          <p:nvPr/>
        </p:nvSpPr>
        <p:spPr>
          <a:xfrm rot="0">
            <a:off x="1283494" y="3584079"/>
            <a:ext cx="10848826" cy="1974850"/>
          </a:xfrm>
          <a:prstGeom prst="rect">
            <a:avLst/>
          </a:prstGeom>
        </p:spPr>
        <p:txBody>
          <a:bodyPr anchor="t" rtlCol="false" tIns="0" lIns="0" bIns="0" rIns="0">
            <a:spAutoFit/>
          </a:bodyPr>
          <a:lstStyle/>
          <a:p>
            <a:pPr algn="l">
              <a:lnSpc>
                <a:spcPts val="3125"/>
              </a:lnSpc>
            </a:pPr>
            <a:r>
              <a:rPr lang="en-US" sz="1937">
                <a:solidFill>
                  <a:srgbClr val="3A3630"/>
                </a:solidFill>
                <a:latin typeface="Consolas"/>
                <a:ea typeface="Consolas"/>
                <a:cs typeface="Consolas"/>
                <a:sym typeface="Consolas"/>
              </a:rPr>
              <a:t>SELECT lb.library_branch_BranchName, b.book_Title, bc.book_copies_No_Of_Copies FROM tbl_book_copies bc JOIN tbl_book b  ON bc.book_copies_BookID = b.book_BookID JOIN tbl_library_branch lb  ON bc.book_copies_BranchID = lb.library_branch_BranchID WHERE b.book_Title = 'The Lost Tribe'  AND lb.library_branch_BranchName = 'Sharpstown';    </a:t>
            </a:r>
          </a:p>
        </p:txBody>
      </p:sp>
      <p:sp>
        <p:nvSpPr>
          <p:cNvPr name="TextBox 13" id="13"/>
          <p:cNvSpPr txBox="true"/>
          <p:nvPr/>
        </p:nvSpPr>
        <p:spPr>
          <a:xfrm rot="0">
            <a:off x="1059509" y="6546801"/>
            <a:ext cx="11321504" cy="871835"/>
          </a:xfrm>
          <a:prstGeom prst="rect">
            <a:avLst/>
          </a:prstGeom>
        </p:spPr>
        <p:txBody>
          <a:bodyPr anchor="t" rtlCol="false" tIns="0" lIns="0" bIns="0" rIns="0">
            <a:spAutoFit/>
          </a:bodyPr>
          <a:lstStyle/>
          <a:p>
            <a:pPr algn="l">
              <a:lnSpc>
                <a:spcPts val="3125"/>
              </a:lnSpc>
            </a:pPr>
            <a:r>
              <a:rPr lang="en-US" sz="1937">
                <a:solidFill>
                  <a:srgbClr val="3A3630"/>
                </a:solidFill>
                <a:latin typeface="Source Han Sans JP"/>
                <a:ea typeface="Source Han Sans JP"/>
                <a:cs typeface="Source Han Sans JP"/>
                <a:sym typeface="Source Han Sans JP"/>
              </a:rPr>
              <a:t>Notes: Ensure Title matching handles case or whitespace; consider using b.book_Title ILIKE '%Lost Tribe%' for fuzzy matches in some RDBMS.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2392" y="697558"/>
            <a:ext cx="9950054" cy="785515"/>
          </a:xfrm>
          <a:prstGeom prst="rect">
            <a:avLst/>
          </a:prstGeom>
        </p:spPr>
        <p:txBody>
          <a:bodyPr anchor="t" rtlCol="false" tIns="0" lIns="0" bIns="0" rIns="0">
            <a:spAutoFit/>
          </a:bodyPr>
          <a:lstStyle/>
          <a:p>
            <a:pPr algn="l">
              <a:lnSpc>
                <a:spcPts val="6000"/>
              </a:lnSpc>
            </a:pPr>
            <a:r>
              <a:rPr lang="en-US" sz="4812">
                <a:solidFill>
                  <a:srgbClr val="38512F"/>
                </a:solidFill>
                <a:latin typeface="Lora"/>
                <a:ea typeface="Lora"/>
                <a:cs typeface="Lora"/>
                <a:sym typeface="Lora"/>
              </a:rPr>
              <a:t>Query 2 — Book Copies per Branch</a:t>
            </a:r>
          </a:p>
        </p:txBody>
      </p:sp>
      <p:sp>
        <p:nvSpPr>
          <p:cNvPr name="TextBox 7" id="7"/>
          <p:cNvSpPr txBox="true"/>
          <p:nvPr/>
        </p:nvSpPr>
        <p:spPr>
          <a:xfrm rot="0">
            <a:off x="1042392" y="2032247"/>
            <a:ext cx="11488191" cy="1326803"/>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This query lists the number of copies of 'The Lost Tribe' across all branches. It supports inventory audits and redistribution planning. It aggregates per branch when multiple copy records exist per branch for the same book.</a:t>
            </a:r>
          </a:p>
        </p:txBody>
      </p:sp>
      <p:grpSp>
        <p:nvGrpSpPr>
          <p:cNvPr name="Group 8" id="8"/>
          <p:cNvGrpSpPr/>
          <p:nvPr/>
        </p:nvGrpSpPr>
        <p:grpSpPr>
          <a:xfrm rot="0">
            <a:off x="1042392" y="3652243"/>
            <a:ext cx="11488191" cy="2593925"/>
            <a:chOff x="0" y="0"/>
            <a:chExt cx="15317588" cy="3458567"/>
          </a:xfrm>
        </p:grpSpPr>
        <p:sp>
          <p:nvSpPr>
            <p:cNvPr name="Freeform 9" id="9"/>
            <p:cNvSpPr/>
            <p:nvPr/>
          </p:nvSpPr>
          <p:spPr>
            <a:xfrm flipH="false" flipV="false" rot="0">
              <a:off x="0" y="0"/>
              <a:ext cx="15317470" cy="3458598"/>
            </a:xfrm>
            <a:custGeom>
              <a:avLst/>
              <a:gdLst/>
              <a:ahLst/>
              <a:cxnLst/>
              <a:rect r="r" b="b" t="t" l="l"/>
              <a:pathLst>
                <a:path h="3458598" w="15317470">
                  <a:moveTo>
                    <a:pt x="0" y="29623"/>
                  </a:moveTo>
                  <a:cubicBezTo>
                    <a:pt x="0" y="13294"/>
                    <a:pt x="23368" y="0"/>
                    <a:pt x="52070" y="0"/>
                  </a:cubicBezTo>
                  <a:lnTo>
                    <a:pt x="15265400" y="0"/>
                  </a:lnTo>
                  <a:cubicBezTo>
                    <a:pt x="15294229" y="0"/>
                    <a:pt x="15317470" y="13294"/>
                    <a:pt x="15317470" y="29623"/>
                  </a:cubicBezTo>
                  <a:lnTo>
                    <a:pt x="15317470" y="3428962"/>
                  </a:lnTo>
                  <a:cubicBezTo>
                    <a:pt x="15317470" y="3445363"/>
                    <a:pt x="15294102" y="3458598"/>
                    <a:pt x="15265400" y="3458598"/>
                  </a:cubicBezTo>
                  <a:lnTo>
                    <a:pt x="52070" y="3458598"/>
                  </a:lnTo>
                  <a:cubicBezTo>
                    <a:pt x="23241" y="3458598"/>
                    <a:pt x="0" y="3445290"/>
                    <a:pt x="0" y="3428962"/>
                  </a:cubicBezTo>
                  <a:close/>
                </a:path>
              </a:pathLst>
            </a:custGeom>
            <a:solidFill>
              <a:srgbClr val="F1E8DA"/>
            </a:solidFill>
          </p:spPr>
        </p:sp>
      </p:grpSp>
      <p:grpSp>
        <p:nvGrpSpPr>
          <p:cNvPr name="Group 10" id="10"/>
          <p:cNvGrpSpPr/>
          <p:nvPr/>
        </p:nvGrpSpPr>
        <p:grpSpPr>
          <a:xfrm rot="0">
            <a:off x="1029444" y="3652243"/>
            <a:ext cx="11514087" cy="2593925"/>
            <a:chOff x="0" y="0"/>
            <a:chExt cx="15352117" cy="3458567"/>
          </a:xfrm>
        </p:grpSpPr>
        <p:sp>
          <p:nvSpPr>
            <p:cNvPr name="Freeform 11" id="11"/>
            <p:cNvSpPr/>
            <p:nvPr/>
          </p:nvSpPr>
          <p:spPr>
            <a:xfrm flipH="false" flipV="false" rot="0">
              <a:off x="0" y="0"/>
              <a:ext cx="15352140" cy="3458598"/>
            </a:xfrm>
            <a:custGeom>
              <a:avLst/>
              <a:gdLst/>
              <a:ahLst/>
              <a:cxnLst/>
              <a:rect r="r" b="b" t="t" l="l"/>
              <a:pathLst>
                <a:path h="3458598" w="15352140">
                  <a:moveTo>
                    <a:pt x="0" y="29623"/>
                  </a:moveTo>
                  <a:cubicBezTo>
                    <a:pt x="0" y="13294"/>
                    <a:pt x="23368" y="0"/>
                    <a:pt x="52070" y="0"/>
                  </a:cubicBezTo>
                  <a:lnTo>
                    <a:pt x="15300071" y="0"/>
                  </a:lnTo>
                  <a:cubicBezTo>
                    <a:pt x="15328900" y="0"/>
                    <a:pt x="15352140" y="13294"/>
                    <a:pt x="15352140" y="29623"/>
                  </a:cubicBezTo>
                  <a:lnTo>
                    <a:pt x="15352140" y="3428962"/>
                  </a:lnTo>
                  <a:cubicBezTo>
                    <a:pt x="15352140" y="3445363"/>
                    <a:pt x="15328773" y="3458598"/>
                    <a:pt x="15300071" y="3458598"/>
                  </a:cubicBezTo>
                  <a:lnTo>
                    <a:pt x="52070" y="3458598"/>
                  </a:lnTo>
                  <a:cubicBezTo>
                    <a:pt x="23241" y="3458598"/>
                    <a:pt x="0" y="3445290"/>
                    <a:pt x="0" y="3428962"/>
                  </a:cubicBezTo>
                  <a:close/>
                </a:path>
              </a:pathLst>
            </a:custGeom>
            <a:solidFill>
              <a:srgbClr val="F1E8DA"/>
            </a:solidFill>
          </p:spPr>
        </p:sp>
      </p:grpSp>
      <p:sp>
        <p:nvSpPr>
          <p:cNvPr name="TextBox 12" id="12"/>
          <p:cNvSpPr txBox="true"/>
          <p:nvPr/>
        </p:nvSpPr>
        <p:spPr>
          <a:xfrm rot="0">
            <a:off x="1211165" y="3723829"/>
            <a:ext cx="11071768" cy="2063750"/>
          </a:xfrm>
          <a:prstGeom prst="rect">
            <a:avLst/>
          </a:prstGeom>
        </p:spPr>
        <p:txBody>
          <a:bodyPr anchor="t" rtlCol="false" tIns="0" lIns="0" bIns="0" rIns="0">
            <a:spAutoFit/>
          </a:bodyPr>
          <a:lstStyle/>
          <a:p>
            <a:pPr algn="l">
              <a:lnSpc>
                <a:spcPts val="3250"/>
              </a:lnSpc>
            </a:pPr>
            <a:r>
              <a:rPr lang="en-US" sz="2000">
                <a:solidFill>
                  <a:srgbClr val="3A3630"/>
                </a:solidFill>
                <a:latin typeface="Consolas"/>
                <a:ea typeface="Consolas"/>
                <a:cs typeface="Consolas"/>
                <a:sym typeface="Consolas"/>
              </a:rPr>
              <a:t>SELECT lb.library_branch_BranchName, b.book_Title,       bc.book_copies_No_Of_Copies FROM tbl_book_copies bc</a:t>
            </a:r>
          </a:p>
          <a:p>
            <a:pPr algn="l">
              <a:lnSpc>
                <a:spcPts val="3250"/>
              </a:lnSpc>
            </a:pPr>
            <a:r>
              <a:rPr lang="en-US" sz="2000">
                <a:solidFill>
                  <a:srgbClr val="3A3630"/>
                </a:solidFill>
                <a:latin typeface="Consolas"/>
                <a:ea typeface="Consolas"/>
                <a:cs typeface="Consolas"/>
                <a:sym typeface="Consolas"/>
              </a:rPr>
              <a:t>JOIN tbl_book b  ON bc.book_copies_BookID = b.book_BookID</a:t>
            </a:r>
          </a:p>
          <a:p>
            <a:pPr algn="l">
              <a:lnSpc>
                <a:spcPts val="3250"/>
              </a:lnSpc>
            </a:pPr>
            <a:r>
              <a:rPr lang="en-US" sz="2000">
                <a:solidFill>
                  <a:srgbClr val="3A3630"/>
                </a:solidFill>
                <a:latin typeface="Consolas"/>
                <a:ea typeface="Consolas"/>
                <a:cs typeface="Consolas"/>
                <a:sym typeface="Consolas"/>
              </a:rPr>
              <a:t>JOIN tbl_library_branch lb  ON bc.book_copies_BranchID = lb.library_branch_BranchID WHERE b.book_Title = 'The Lost Tribe';    </a:t>
            </a:r>
          </a:p>
        </p:txBody>
      </p:sp>
      <p:sp>
        <p:nvSpPr>
          <p:cNvPr name="TextBox 13" id="13"/>
          <p:cNvSpPr txBox="true"/>
          <p:nvPr/>
        </p:nvSpPr>
        <p:spPr>
          <a:xfrm rot="0">
            <a:off x="13121479" y="1981386"/>
            <a:ext cx="4425590" cy="2669603"/>
          </a:xfrm>
          <a:prstGeom prst="rect">
            <a:avLst/>
          </a:prstGeom>
        </p:spPr>
        <p:txBody>
          <a:bodyPr anchor="t" rtlCol="false" tIns="0" lIns="0" bIns="0" rIns="0">
            <a:spAutoFit/>
          </a:bodyPr>
          <a:lstStyle/>
          <a:p>
            <a:pPr algn="l">
              <a:lnSpc>
                <a:spcPts val="3574"/>
              </a:lnSpc>
            </a:pPr>
            <a:r>
              <a:rPr lang="en-US" sz="2199">
                <a:solidFill>
                  <a:srgbClr val="3A3630"/>
                </a:solidFill>
                <a:latin typeface="Source Han Sans JP"/>
                <a:ea typeface="Source Han Sans JP"/>
                <a:cs typeface="Source Han Sans JP"/>
                <a:sym typeface="Source Han Sans JP"/>
              </a:rPr>
              <a:t>Tip: For consolidated counts, </a:t>
            </a:r>
          </a:p>
          <a:p>
            <a:pPr algn="l">
              <a:lnSpc>
                <a:spcPts val="3574"/>
              </a:lnSpc>
            </a:pPr>
            <a:r>
              <a:rPr lang="en-US" sz="2199">
                <a:solidFill>
                  <a:srgbClr val="3A3630"/>
                </a:solidFill>
                <a:latin typeface="Source Han Sans JP"/>
                <a:ea typeface="Source Han Sans JP"/>
                <a:cs typeface="Source Han Sans JP"/>
                <a:sym typeface="Source Han Sans JP"/>
              </a:rPr>
              <a:t>wrap bc.book_copies_No_Of_Copies with SUM(...) and add GROUP BY lb.library_branch_BranchName,</a:t>
            </a:r>
          </a:p>
          <a:p>
            <a:pPr algn="l">
              <a:lnSpc>
                <a:spcPts val="3574"/>
              </a:lnSpc>
            </a:pPr>
            <a:r>
              <a:rPr lang="en-US" sz="2199">
                <a:solidFill>
                  <a:srgbClr val="3A3630"/>
                </a:solidFill>
                <a:latin typeface="Source Han Sans JP"/>
                <a:ea typeface="Source Han Sans JP"/>
                <a:cs typeface="Source Han Sans JP"/>
                <a:sym typeface="Source Han Sans JP"/>
              </a:rPr>
              <a:t> b.book_Title.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2E4CF"/>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EF5E7"/>
            </a:solidFill>
          </p:spPr>
        </p:sp>
      </p:grpSp>
      <p:sp>
        <p:nvSpPr>
          <p:cNvPr name="TextBox 6" id="6"/>
          <p:cNvSpPr txBox="true"/>
          <p:nvPr/>
        </p:nvSpPr>
        <p:spPr>
          <a:xfrm rot="0">
            <a:off x="1047155" y="1303884"/>
            <a:ext cx="10514559" cy="788938"/>
          </a:xfrm>
          <a:prstGeom prst="rect">
            <a:avLst/>
          </a:prstGeom>
        </p:spPr>
        <p:txBody>
          <a:bodyPr anchor="t" rtlCol="false" tIns="0" lIns="0" bIns="0" rIns="0">
            <a:spAutoFit/>
          </a:bodyPr>
          <a:lstStyle/>
          <a:p>
            <a:pPr algn="l">
              <a:lnSpc>
                <a:spcPts val="6062"/>
              </a:lnSpc>
            </a:pPr>
            <a:r>
              <a:rPr lang="en-US" sz="4812">
                <a:solidFill>
                  <a:srgbClr val="38512F"/>
                </a:solidFill>
                <a:latin typeface="Lora"/>
                <a:ea typeface="Lora"/>
                <a:cs typeface="Lora"/>
                <a:sym typeface="Lora"/>
              </a:rPr>
              <a:t>Query 3 — Borrowers Without Loans</a:t>
            </a:r>
          </a:p>
        </p:txBody>
      </p:sp>
      <p:sp>
        <p:nvSpPr>
          <p:cNvPr name="TextBox 7" id="7"/>
          <p:cNvSpPr txBox="true"/>
          <p:nvPr/>
        </p:nvSpPr>
        <p:spPr>
          <a:xfrm rot="0">
            <a:off x="1047155" y="2644825"/>
            <a:ext cx="11648926" cy="1332607"/>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Identify registered borrowers who currently have no active loans. This is useful for engagement campaigns and cleaning up stale borrower accounts. The LEFT JOIN/IS NULL pattern reliably finds rows in tbl_borrower without matching current loan records.</a:t>
            </a:r>
          </a:p>
        </p:txBody>
      </p:sp>
      <p:grpSp>
        <p:nvGrpSpPr>
          <p:cNvPr name="Group 8" id="8"/>
          <p:cNvGrpSpPr/>
          <p:nvPr/>
        </p:nvGrpSpPr>
        <p:grpSpPr>
          <a:xfrm rot="0">
            <a:off x="1047155" y="4271962"/>
            <a:ext cx="11648926" cy="1873439"/>
            <a:chOff x="0" y="0"/>
            <a:chExt cx="15531902" cy="2497919"/>
          </a:xfrm>
        </p:grpSpPr>
        <p:sp>
          <p:nvSpPr>
            <p:cNvPr name="Freeform 9" id="9"/>
            <p:cNvSpPr/>
            <p:nvPr/>
          </p:nvSpPr>
          <p:spPr>
            <a:xfrm flipH="false" flipV="false" rot="0">
              <a:off x="0" y="0"/>
              <a:ext cx="15531846" cy="2497919"/>
            </a:xfrm>
            <a:custGeom>
              <a:avLst/>
              <a:gdLst/>
              <a:ahLst/>
              <a:cxnLst/>
              <a:rect r="r" b="b" t="t" l="l"/>
              <a:pathLst>
                <a:path h="2497919" w="15531846">
                  <a:moveTo>
                    <a:pt x="0" y="29488"/>
                  </a:moveTo>
                  <a:cubicBezTo>
                    <a:pt x="0" y="13241"/>
                    <a:pt x="23495" y="0"/>
                    <a:pt x="52324" y="0"/>
                  </a:cubicBezTo>
                  <a:lnTo>
                    <a:pt x="15479522" y="0"/>
                  </a:lnTo>
                  <a:cubicBezTo>
                    <a:pt x="15508478" y="0"/>
                    <a:pt x="15531846" y="13241"/>
                    <a:pt x="15531846" y="29488"/>
                  </a:cubicBezTo>
                  <a:lnTo>
                    <a:pt x="15531846" y="2468430"/>
                  </a:lnTo>
                  <a:cubicBezTo>
                    <a:pt x="15531846" y="2484749"/>
                    <a:pt x="15508351" y="2497919"/>
                    <a:pt x="15479522" y="2497919"/>
                  </a:cubicBezTo>
                  <a:lnTo>
                    <a:pt x="52324" y="2497919"/>
                  </a:lnTo>
                  <a:cubicBezTo>
                    <a:pt x="23495" y="2497919"/>
                    <a:pt x="0" y="2484678"/>
                    <a:pt x="0" y="2468430"/>
                  </a:cubicBezTo>
                  <a:close/>
                </a:path>
              </a:pathLst>
            </a:custGeom>
            <a:solidFill>
              <a:srgbClr val="F1E8DA"/>
            </a:solidFill>
          </p:spPr>
        </p:sp>
      </p:grpSp>
      <p:grpSp>
        <p:nvGrpSpPr>
          <p:cNvPr name="Group 10" id="10"/>
          <p:cNvGrpSpPr/>
          <p:nvPr/>
        </p:nvGrpSpPr>
        <p:grpSpPr>
          <a:xfrm rot="0">
            <a:off x="1034206" y="4271962"/>
            <a:ext cx="11674822" cy="1873439"/>
            <a:chOff x="0" y="0"/>
            <a:chExt cx="15566430" cy="2497919"/>
          </a:xfrm>
        </p:grpSpPr>
        <p:sp>
          <p:nvSpPr>
            <p:cNvPr name="Freeform 11" id="11"/>
            <p:cNvSpPr/>
            <p:nvPr/>
          </p:nvSpPr>
          <p:spPr>
            <a:xfrm flipH="false" flipV="false" rot="0">
              <a:off x="0" y="0"/>
              <a:ext cx="15566389" cy="2497919"/>
            </a:xfrm>
            <a:custGeom>
              <a:avLst/>
              <a:gdLst/>
              <a:ahLst/>
              <a:cxnLst/>
              <a:rect r="r" b="b" t="t" l="l"/>
              <a:pathLst>
                <a:path h="2497919" w="15566389">
                  <a:moveTo>
                    <a:pt x="0" y="29488"/>
                  </a:moveTo>
                  <a:cubicBezTo>
                    <a:pt x="0" y="13241"/>
                    <a:pt x="23495" y="0"/>
                    <a:pt x="52324" y="0"/>
                  </a:cubicBezTo>
                  <a:lnTo>
                    <a:pt x="15514065" y="0"/>
                  </a:lnTo>
                  <a:cubicBezTo>
                    <a:pt x="15543022" y="0"/>
                    <a:pt x="15566389" y="13241"/>
                    <a:pt x="15566389" y="29488"/>
                  </a:cubicBezTo>
                  <a:lnTo>
                    <a:pt x="15566389" y="2468430"/>
                  </a:lnTo>
                  <a:cubicBezTo>
                    <a:pt x="15566389" y="2484749"/>
                    <a:pt x="15542895" y="2497919"/>
                    <a:pt x="15514065" y="2497919"/>
                  </a:cubicBezTo>
                  <a:lnTo>
                    <a:pt x="52324" y="2497919"/>
                  </a:lnTo>
                  <a:cubicBezTo>
                    <a:pt x="23495" y="2497919"/>
                    <a:pt x="0" y="2484678"/>
                    <a:pt x="0" y="2468430"/>
                  </a:cubicBezTo>
                  <a:close/>
                </a:path>
              </a:pathLst>
            </a:custGeom>
            <a:solidFill>
              <a:srgbClr val="F1E8DA"/>
            </a:solidFill>
          </p:spPr>
        </p:sp>
      </p:grpSp>
      <p:sp>
        <p:nvSpPr>
          <p:cNvPr name="TextBox 12" id="12"/>
          <p:cNvSpPr txBox="true"/>
          <p:nvPr/>
        </p:nvSpPr>
        <p:spPr>
          <a:xfrm rot="0">
            <a:off x="1295995" y="4344441"/>
            <a:ext cx="11151245" cy="1244600"/>
          </a:xfrm>
          <a:prstGeom prst="rect">
            <a:avLst/>
          </a:prstGeom>
        </p:spPr>
        <p:txBody>
          <a:bodyPr anchor="t" rtlCol="false" tIns="0" lIns="0" bIns="0" rIns="0">
            <a:spAutoFit/>
          </a:bodyPr>
          <a:lstStyle/>
          <a:p>
            <a:pPr algn="l">
              <a:lnSpc>
                <a:spcPts val="3250"/>
              </a:lnSpc>
            </a:pPr>
            <a:r>
              <a:rPr lang="en-US" sz="2000">
                <a:solidFill>
                  <a:srgbClr val="3A3630"/>
                </a:solidFill>
                <a:latin typeface="Consolas"/>
                <a:ea typeface="Consolas"/>
                <a:cs typeface="Consolas"/>
                <a:sym typeface="Consolas"/>
              </a:rPr>
              <a:t>SELECT br.borrower_BorrowerName, br.borrower_CardNo FROM tbl_borrower br</a:t>
            </a:r>
          </a:p>
          <a:p>
            <a:pPr algn="l">
              <a:lnSpc>
                <a:spcPts val="3250"/>
              </a:lnSpc>
            </a:pPr>
            <a:r>
              <a:rPr lang="en-US" sz="2000">
                <a:solidFill>
                  <a:srgbClr val="3A3630"/>
                </a:solidFill>
                <a:latin typeface="Consolas"/>
                <a:ea typeface="Consolas"/>
                <a:cs typeface="Consolas"/>
                <a:sym typeface="Consolas"/>
              </a:rPr>
              <a:t>LEFT JOIN tbl_book_loans bl  ON br.borrower_CardNo = bl.book_loans_CardNo</a:t>
            </a:r>
          </a:p>
          <a:p>
            <a:pPr algn="l">
              <a:lnSpc>
                <a:spcPts val="3250"/>
              </a:lnSpc>
            </a:pPr>
            <a:r>
              <a:rPr lang="en-US" sz="2000">
                <a:solidFill>
                  <a:srgbClr val="3A3630"/>
                </a:solidFill>
                <a:latin typeface="Consolas"/>
                <a:ea typeface="Consolas"/>
                <a:cs typeface="Consolas"/>
                <a:sym typeface="Consolas"/>
              </a:rPr>
              <a:t>WHERE bl.book_loans_CardNo IS NULL;    </a:t>
            </a:r>
          </a:p>
        </p:txBody>
      </p:sp>
      <p:sp>
        <p:nvSpPr>
          <p:cNvPr name="TextBox 13" id="13"/>
          <p:cNvSpPr txBox="true"/>
          <p:nvPr/>
        </p:nvSpPr>
        <p:spPr>
          <a:xfrm rot="0">
            <a:off x="1047155" y="6364477"/>
            <a:ext cx="11648926" cy="913805"/>
          </a:xfrm>
          <a:prstGeom prst="rect">
            <a:avLst/>
          </a:prstGeom>
        </p:spPr>
        <p:txBody>
          <a:bodyPr anchor="t" rtlCol="false" tIns="0" lIns="0" bIns="0" rIns="0">
            <a:spAutoFit/>
          </a:bodyPr>
          <a:lstStyle/>
          <a:p>
            <a:pPr algn="l">
              <a:lnSpc>
                <a:spcPts val="3250"/>
              </a:lnSpc>
            </a:pPr>
            <a:r>
              <a:rPr lang="en-US" sz="2000">
                <a:solidFill>
                  <a:srgbClr val="3A3630"/>
                </a:solidFill>
                <a:latin typeface="Source Han Sans JP"/>
                <a:ea typeface="Source Han Sans JP"/>
                <a:cs typeface="Source Han Sans JP"/>
                <a:sym typeface="Source Han Sans JP"/>
              </a:rPr>
              <a:t>Consider filtering loans by DateIn IS NULL if table keeps historical loans—this ensures identification of borrowers with no currently checked-out books.</a:t>
            </a:r>
          </a:p>
        </p:txBody>
      </p:sp>
      <p:grpSp>
        <p:nvGrpSpPr>
          <p:cNvPr name="Group 14" id="14"/>
          <p:cNvGrpSpPr/>
          <p:nvPr/>
        </p:nvGrpSpPr>
        <p:grpSpPr>
          <a:xfrm rot="0">
            <a:off x="13344376" y="2779960"/>
            <a:ext cx="3905994" cy="3905994"/>
            <a:chOff x="0" y="0"/>
            <a:chExt cx="5207992" cy="5207992"/>
          </a:xfrm>
        </p:grpSpPr>
        <p:sp>
          <p:nvSpPr>
            <p:cNvPr name="Freeform 15" id="15" descr="preencoded.png"/>
            <p:cNvSpPr/>
            <p:nvPr/>
          </p:nvSpPr>
          <p:spPr>
            <a:xfrm flipH="false" flipV="false" rot="0">
              <a:off x="0" y="0"/>
              <a:ext cx="5208016" cy="5208016"/>
            </a:xfrm>
            <a:custGeom>
              <a:avLst/>
              <a:gdLst/>
              <a:ahLst/>
              <a:cxnLst/>
              <a:rect r="r" b="b" t="t" l="l"/>
              <a:pathLst>
                <a:path h="5208016" w="5208016">
                  <a:moveTo>
                    <a:pt x="0" y="0"/>
                  </a:moveTo>
                  <a:lnTo>
                    <a:pt x="5208016" y="0"/>
                  </a:lnTo>
                  <a:lnTo>
                    <a:pt x="5208016" y="5208016"/>
                  </a:lnTo>
                  <a:lnTo>
                    <a:pt x="0" y="5208016"/>
                  </a:lnTo>
                  <a:lnTo>
                    <a:pt x="0" y="0"/>
                  </a:lnTo>
                  <a:close/>
                </a:path>
              </a:pathLst>
            </a:custGeom>
            <a:blipFill>
              <a:blip r:embed="rId2"/>
              <a:stretch>
                <a:fillRect l="0" t="0" r="0"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DAG39KLh6nA</dc:identifier>
  <dcterms:modified xsi:type="dcterms:W3CDTF">2011-08-01T06:04:30Z</dcterms:modified>
  <cp:revision>1</cp:revision>
  <dc:title>This project presents a normalized relational database design for a multi-branch library system, implemented with SQL and illustrated with sample analytical queries. The deck guides you from objectives through data modeling and practical queries.</dc:title>
</cp:coreProperties>
</file>

<file path=docProps/thumbnail.jpeg>
</file>